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7"/>
  </p:notesMasterIdLst>
  <p:sldIdLst>
    <p:sldId id="319" r:id="rId2"/>
    <p:sldId id="699" r:id="rId3"/>
    <p:sldId id="700" r:id="rId4"/>
    <p:sldId id="576" r:id="rId5"/>
    <p:sldId id="446" r:id="rId6"/>
    <p:sldId id="443" r:id="rId7"/>
    <p:sldId id="586" r:id="rId8"/>
    <p:sldId id="747" r:id="rId9"/>
    <p:sldId id="598" r:id="rId10"/>
    <p:sldId id="599" r:id="rId11"/>
    <p:sldId id="600" r:id="rId12"/>
    <p:sldId id="587" r:id="rId13"/>
    <p:sldId id="588" r:id="rId14"/>
    <p:sldId id="589" r:id="rId15"/>
    <p:sldId id="590" r:id="rId16"/>
    <p:sldId id="591" r:id="rId17"/>
    <p:sldId id="592" r:id="rId18"/>
    <p:sldId id="593" r:id="rId19"/>
    <p:sldId id="594" r:id="rId20"/>
    <p:sldId id="595" r:id="rId21"/>
    <p:sldId id="596" r:id="rId22"/>
    <p:sldId id="597" r:id="rId23"/>
    <p:sldId id="601" r:id="rId24"/>
    <p:sldId id="602" r:id="rId25"/>
    <p:sldId id="603" r:id="rId26"/>
    <p:sldId id="604" r:id="rId27"/>
    <p:sldId id="605" r:id="rId28"/>
    <p:sldId id="606" r:id="rId29"/>
    <p:sldId id="607" r:id="rId30"/>
    <p:sldId id="608" r:id="rId31"/>
    <p:sldId id="609" r:id="rId32"/>
    <p:sldId id="610" r:id="rId33"/>
    <p:sldId id="611" r:id="rId34"/>
    <p:sldId id="748" r:id="rId35"/>
    <p:sldId id="613" r:id="rId36"/>
    <p:sldId id="614" r:id="rId37"/>
    <p:sldId id="615" r:id="rId38"/>
    <p:sldId id="616" r:id="rId39"/>
    <p:sldId id="618" r:id="rId40"/>
    <p:sldId id="617" r:id="rId41"/>
    <p:sldId id="622" r:id="rId42"/>
    <p:sldId id="621" r:id="rId43"/>
    <p:sldId id="620" r:id="rId44"/>
    <p:sldId id="624" r:id="rId45"/>
    <p:sldId id="625" r:id="rId46"/>
    <p:sldId id="623" r:id="rId47"/>
    <p:sldId id="628" r:id="rId48"/>
    <p:sldId id="630" r:id="rId49"/>
    <p:sldId id="631" r:id="rId50"/>
    <p:sldId id="632" r:id="rId51"/>
    <p:sldId id="633" r:id="rId52"/>
    <p:sldId id="634" r:id="rId53"/>
    <p:sldId id="636" r:id="rId54"/>
    <p:sldId id="635" r:id="rId55"/>
    <p:sldId id="637" r:id="rId56"/>
    <p:sldId id="638" r:id="rId57"/>
    <p:sldId id="642" r:id="rId58"/>
    <p:sldId id="644" r:id="rId59"/>
    <p:sldId id="650" r:id="rId60"/>
    <p:sldId id="647" r:id="rId61"/>
    <p:sldId id="652" r:id="rId62"/>
    <p:sldId id="653" r:id="rId63"/>
    <p:sldId id="655" r:id="rId64"/>
    <p:sldId id="656" r:id="rId65"/>
    <p:sldId id="657" r:id="rId66"/>
    <p:sldId id="669" r:id="rId67"/>
    <p:sldId id="746" r:id="rId68"/>
    <p:sldId id="670" r:id="rId69"/>
    <p:sldId id="671" r:id="rId70"/>
    <p:sldId id="672" r:id="rId71"/>
    <p:sldId id="673" r:id="rId72"/>
    <p:sldId id="680" r:id="rId73"/>
    <p:sldId id="674" r:id="rId74"/>
    <p:sldId id="675" r:id="rId75"/>
    <p:sldId id="738" r:id="rId7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5pPr>
    <a:lvl6pPr marL="2286000" algn="l" defTabSz="914400" rtl="0" eaLnBrk="1" latinLnBrk="0" hangingPunct="1"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6pPr>
    <a:lvl7pPr marL="2743200" algn="l" defTabSz="914400" rtl="0" eaLnBrk="1" latinLnBrk="0" hangingPunct="1"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7pPr>
    <a:lvl8pPr marL="3200400" algn="l" defTabSz="914400" rtl="0" eaLnBrk="1" latinLnBrk="0" hangingPunct="1"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8pPr>
    <a:lvl9pPr marL="3657600" algn="l" defTabSz="914400" rtl="0" eaLnBrk="1" latinLnBrk="0" hangingPunct="1">
      <a:defRPr sz="2000" b="1" kern="1200">
        <a:solidFill>
          <a:schemeClr val="tx1"/>
        </a:solidFill>
        <a:latin typeface="仿宋_GB2312" pitchFamily="49" charset="-122"/>
        <a:ea typeface="仿宋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b" initials="bob" lastIdx="1" clrIdx="0">
    <p:extLst>
      <p:ext uri="{19B8F6BF-5375-455C-9EA6-DF929625EA0E}">
        <p15:presenceInfo xmlns:p15="http://schemas.microsoft.com/office/powerpoint/2012/main" userId="bo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FEE3D2"/>
    <a:srgbClr val="0000FF"/>
    <a:srgbClr val="990000"/>
    <a:srgbClr val="FFFF66"/>
    <a:srgbClr val="CC00FF"/>
    <a:srgbClr val="33CC33"/>
    <a:srgbClr val="0070C0"/>
    <a:srgbClr val="800000"/>
    <a:srgbClr val="C04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1" autoAdjust="0"/>
    <p:restoredTop sz="91824" autoAdjust="0"/>
  </p:normalViewPr>
  <p:slideViewPr>
    <p:cSldViewPr>
      <p:cViewPr varScale="1">
        <p:scale>
          <a:sx n="131" d="100"/>
          <a:sy n="131" d="100"/>
        </p:scale>
        <p:origin x="155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214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commentAuthors" Target="commentAuthors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00.jpe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jpg>
</file>

<file path=ppt/media/image112.jpg>
</file>

<file path=ppt/media/image113.png>
</file>

<file path=ppt/media/image114.png>
</file>

<file path=ppt/media/image115.png>
</file>

<file path=ppt/media/image116.png>
</file>

<file path=ppt/media/image117.png>
</file>

<file path=ppt/media/image118.jp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jpeg>
</file>

<file path=ppt/media/image125.png>
</file>

<file path=ppt/media/image126.png>
</file>

<file path=ppt/media/image127.png>
</file>

<file path=ppt/media/image128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jpg>
</file>

<file path=ppt/media/image34.pn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6.png>
</file>

<file path=ppt/media/image60.png>
</file>

<file path=ppt/media/image61.png>
</file>

<file path=ppt/media/image62.png>
</file>

<file path=ppt/media/image64.png>
</file>

<file path=ppt/media/image65.png>
</file>

<file path=ppt/media/image66.png>
</file>

<file path=ppt/media/image67.png>
</file>

<file path=ppt/media/image7.jpg>
</file>

<file path=ppt/media/image71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1.png>
</file>

<file path=ppt/media/image82.png>
</file>

<file path=ppt/media/image83.jpeg>
</file>

<file path=ppt/media/image85.png>
</file>

<file path=ppt/media/image86.jpeg>
</file>

<file path=ppt/media/image87.jpeg>
</file>

<file path=ppt/media/image88.jpeg>
</file>

<file path=ppt/media/image89.png>
</file>

<file path=ppt/media/image9.jpg>
</file>

<file path=ppt/media/image90.png>
</file>

<file path=ppt/media/image91.png>
</file>

<file path=ppt/media/image92.jpg>
</file>

<file path=ppt/media/image93.png>
</file>

<file path=ppt/media/image94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/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A202968-A12F-4FE4-8D44-D30AC87ADD91}" type="datetimeFigureOut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4" name="幻灯片图像占位符 3">
            <a:extLst/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/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/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/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775431AA-0E7E-4B48-8BFF-7B61E1422AA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637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5342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9868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F4426B-5B9E-4BA0-A083-4EEDFBED3488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2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18">
            <a:extLst/>
          </p:cNvPr>
          <p:cNvSpPr>
            <a:spLocks noChangeArrowheads="1"/>
          </p:cNvSpPr>
          <p:nvPr userDrawn="1"/>
        </p:nvSpPr>
        <p:spPr bwMode="ltGray">
          <a:xfrm>
            <a:off x="0" y="6597650"/>
            <a:ext cx="9144000" cy="260350"/>
          </a:xfrm>
          <a:prstGeom prst="rect">
            <a:avLst/>
          </a:prstGeom>
          <a:solidFill>
            <a:srgbClr val="28498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b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t>GRADUATE SCHOOL OF XIDIAN UNIVERSITY</a:t>
            </a:r>
            <a:endParaRPr lang="zh-CN" altLang="en-US" sz="1800" b="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5" name="灯片编号占位符 5">
            <a:extLst/>
          </p:cNvPr>
          <p:cNvSpPr txBox="1">
            <a:spLocks/>
          </p:cNvSpPr>
          <p:nvPr userDrawn="1"/>
        </p:nvSpPr>
        <p:spPr>
          <a:xfrm>
            <a:off x="7019925" y="655320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algn="r" eaLnBrk="1" hangingPunct="1">
              <a:defRPr/>
            </a:pPr>
            <a:fld id="{1DF31B22-8973-4EFC-94CF-ECA29AE1F7D0}" type="slidenum">
              <a:rPr lang="zh-CN" altLang="en-US" sz="1400" smtClean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pPr algn="r" eaLnBrk="1" hangingPunct="1">
                <a:defRPr/>
              </a:pPr>
              <a:t>‹#›</a:t>
            </a:fld>
            <a:endParaRPr lang="zh-CN" altLang="en-US" sz="140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6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8">
            <a:extLst/>
          </p:cNvPr>
          <p:cNvSpPr>
            <a:spLocks noChangeArrowheads="1"/>
          </p:cNvSpPr>
          <p:nvPr userDrawn="1"/>
        </p:nvSpPr>
        <p:spPr bwMode="ltGray">
          <a:xfrm>
            <a:off x="0" y="6597650"/>
            <a:ext cx="9144000" cy="260350"/>
          </a:xfrm>
          <a:prstGeom prst="rect">
            <a:avLst/>
          </a:prstGeom>
          <a:solidFill>
            <a:srgbClr val="28498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b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t>GRADUATE SCHOOL OF XIDIAN UNIVERSITY</a:t>
            </a:r>
            <a:endParaRPr lang="zh-CN" altLang="en-US" sz="1800" b="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8" name="灯片编号占位符 5">
            <a:extLst/>
          </p:cNvPr>
          <p:cNvSpPr txBox="1">
            <a:spLocks/>
          </p:cNvSpPr>
          <p:nvPr userDrawn="1"/>
        </p:nvSpPr>
        <p:spPr>
          <a:xfrm>
            <a:off x="7019925" y="6553200"/>
            <a:ext cx="2133600" cy="365125"/>
          </a:xfrm>
          <a:prstGeom prst="rect">
            <a:avLst/>
          </a:prstGeom>
        </p:spPr>
        <p:txBody>
          <a:bodyPr anchor="ctr"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algn="r" eaLnBrk="1" hangingPunct="1">
              <a:defRPr/>
            </a:pPr>
            <a:fld id="{6F980787-70AC-4EA4-9E72-81DF5C586621}" type="slidenum">
              <a:rPr lang="zh-CN" altLang="en-US" sz="1400" smtClean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pPr algn="r" eaLnBrk="1" hangingPunct="1">
                <a:defRPr/>
              </a:pPr>
              <a:t>‹#›</a:t>
            </a:fld>
            <a:endParaRPr lang="zh-CN" altLang="en-US" sz="140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日期占位符 2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2FC936-9101-40B4-81FB-5C8B5B68CA7C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10" name="页脚占位符 3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" name="灯片编号占位符 4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B32E0E-4A0F-4DFA-9A92-97DD5339E61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8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D3420B-D0AF-4AB4-90F8-FC4FF80E4987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A4736F-15C1-4CEB-9852-59E4EBD1EF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261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0BB5B-145C-419F-8A7D-F1FC09DE92EC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87881E-9B02-4893-B5C9-A984691B5A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276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B6A2B7-AD0A-4780-BBF8-9287ACF66C9C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047927-14BB-4FFE-93DF-9E20ECBE13A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881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18">
            <a:extLst/>
          </p:cNvPr>
          <p:cNvSpPr>
            <a:spLocks noChangeArrowheads="1"/>
          </p:cNvSpPr>
          <p:nvPr userDrawn="1"/>
        </p:nvSpPr>
        <p:spPr bwMode="ltGray">
          <a:xfrm>
            <a:off x="0" y="6597650"/>
            <a:ext cx="9144000" cy="260350"/>
          </a:xfrm>
          <a:prstGeom prst="rect">
            <a:avLst/>
          </a:prstGeom>
          <a:solidFill>
            <a:srgbClr val="28498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b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t>GRADUATE SCHOOL OF XIDIAN UNIVERSITY</a:t>
            </a:r>
            <a:endParaRPr lang="zh-CN" altLang="en-US" sz="1800" b="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" name="灯片编号占位符 5">
            <a:extLst/>
          </p:cNvPr>
          <p:cNvSpPr txBox="1">
            <a:spLocks/>
          </p:cNvSpPr>
          <p:nvPr userDrawn="1"/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algn="r" eaLnBrk="1" hangingPunct="1">
              <a:defRPr/>
            </a:pPr>
            <a:fld id="{B078231B-CF02-46B2-86EB-9D46AE937C94}" type="slidenum">
              <a:rPr lang="zh-CN" altLang="en-US" sz="1400" smtClean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pPr algn="r" eaLnBrk="1" hangingPunct="1">
                <a:defRPr/>
              </a:pPr>
              <a:t>‹#›</a:t>
            </a:fld>
            <a:endParaRPr lang="zh-CN" altLang="en-US" sz="140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D5BFCF-3408-4F18-9FB0-893381C24863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8664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F74909-3C41-4097-BBAA-8B7D3EAD58CF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5C338C-E8F9-4BC5-BEFF-77D1C3A691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997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5C567-7838-489D-8409-7066312DEDDB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B13300-D6D1-41CA-A125-F183E322BAA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5636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57A0B7-412A-4E80-AE82-1B0A13BD0216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2CC0A-A4D4-4F43-AC6D-BAE94F0BB94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299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4D219-8AE8-47C3-BA28-FA55640F2FD7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8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117308-9844-486A-AAAA-F4B173CC9A2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13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3A11B6-5D75-4785-A980-3C3F7FF01FDB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4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A252F-32F5-4947-A1EC-BB47BBD025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479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E4504-F22F-4CEF-9F66-8F56FAF72378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3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B54EFB-1DA4-4A7B-BF17-8DEF39A36D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557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C997C2-48D7-4C4F-9CE6-76B99AEE7154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E282F-16C3-40A0-96BD-78729231EC9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92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92FB4D6-7C32-44E5-8E20-43AC0654A7FC}" type="datetime1">
              <a:rPr lang="zh-CN" altLang="en-US"/>
              <a:pPr>
                <a:defRPr/>
              </a:pPr>
              <a:t>2022/9/29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b="0">
                <a:solidFill>
                  <a:srgbClr val="898989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rgbClr val="898989"/>
                </a:solidFill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60113325-0AB1-4A35-A860-0D1149D7B8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1031" name="图片 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灯片编号占位符 5">
            <a:extLst/>
          </p:cNvPr>
          <p:cNvSpPr txBox="1">
            <a:spLocks/>
          </p:cNvSpPr>
          <p:nvPr/>
        </p:nvSpPr>
        <p:spPr bwMode="auto">
          <a:xfrm>
            <a:off x="7019925" y="65532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algn="r" eaLnBrk="1" hangingPunct="1">
              <a:defRPr/>
            </a:pPr>
            <a:endParaRPr lang="en-US" altLang="zh-CN" sz="1400">
              <a:solidFill>
                <a:schemeClr val="bg1"/>
              </a:solidFill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</p:txBody>
      </p:sp>
      <p:sp>
        <p:nvSpPr>
          <p:cNvPr id="1033" name="Rectangle 18">
            <a:extLst/>
          </p:cNvPr>
          <p:cNvSpPr>
            <a:spLocks noChangeArrowheads="1"/>
          </p:cNvSpPr>
          <p:nvPr/>
        </p:nvSpPr>
        <p:spPr bwMode="ltGray">
          <a:xfrm>
            <a:off x="0" y="6524625"/>
            <a:ext cx="9144000" cy="360363"/>
          </a:xfrm>
          <a:prstGeom prst="rect">
            <a:avLst/>
          </a:prstGeom>
          <a:solidFill>
            <a:srgbClr val="28498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 anchorCtr="1"/>
          <a:lstStyle>
            <a:lvl1pPr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algn="r" eaLnBrk="1" hangingPunct="1">
              <a:defRPr/>
            </a:pPr>
            <a:r>
              <a:rPr lang="zh-CN" altLang="en-US" sz="2200" b="0">
                <a:solidFill>
                  <a:schemeClr val="bg1"/>
                </a:solidFill>
                <a:latin typeface="Arial" charset="0"/>
                <a:ea typeface="黑体" pitchFamily="49" charset="-122"/>
              </a:rPr>
              <a:t>                                                                     </a:t>
            </a:r>
            <a:endParaRPr lang="zh-CN" altLang="en-US" sz="1800" b="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034" name="Line 27"/>
          <p:cNvSpPr>
            <a:spLocks noChangeShapeType="1"/>
          </p:cNvSpPr>
          <p:nvPr/>
        </p:nvSpPr>
        <p:spPr bwMode="auto">
          <a:xfrm>
            <a:off x="2700338" y="231775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035" name="Group 28"/>
          <p:cNvGrpSpPr>
            <a:grpSpLocks/>
          </p:cNvGrpSpPr>
          <p:nvPr/>
        </p:nvGrpSpPr>
        <p:grpSpPr bwMode="auto">
          <a:xfrm>
            <a:off x="2771775" y="3175"/>
            <a:ext cx="2895600" cy="914400"/>
            <a:chOff x="1200" y="1008"/>
            <a:chExt cx="1824" cy="576"/>
          </a:xfrm>
        </p:grpSpPr>
        <p:sp>
          <p:nvSpPr>
            <p:cNvPr id="1037" name="矩形 38">
              <a:extLst/>
            </p:cNvPr>
            <p:cNvSpPr>
              <a:spLocks noChangeArrowheads="1"/>
            </p:cNvSpPr>
            <p:nvPr/>
          </p:nvSpPr>
          <p:spPr bwMode="auto">
            <a:xfrm>
              <a:off x="1206" y="1008"/>
              <a:ext cx="1818" cy="5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仿宋_GB2312" pitchFamily="49" charset="-122"/>
                  <a:ea typeface="仿宋_GB2312" pitchFamily="49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800">
                  <a:latin typeface="黑体" pitchFamily="49" charset="-122"/>
                  <a:ea typeface="黑体" pitchFamily="49" charset="-122"/>
                </a:rPr>
                <a:t>    </a:t>
              </a:r>
            </a:p>
            <a:p>
              <a:pPr eaLnBrk="1" hangingPunct="1">
                <a:defRPr/>
              </a:pPr>
              <a:r>
                <a:rPr lang="zh-CN" altLang="en-US" sz="1800">
                  <a:latin typeface="黑体" pitchFamily="49" charset="-122"/>
                  <a:ea typeface="黑体" pitchFamily="49" charset="-122"/>
                </a:rPr>
                <a:t>    空间科学与技术学院</a:t>
              </a:r>
            </a:p>
            <a:p>
              <a:pPr eaLnBrk="1" hangingPunct="1">
                <a:defRPr/>
              </a:pPr>
              <a:r>
                <a:rPr lang="en-US" altLang="zh-CN" sz="900">
                  <a:latin typeface="Times New Roman" pitchFamily="18" charset="0"/>
                  <a:ea typeface="黑体" pitchFamily="49" charset="-122"/>
                </a:rPr>
                <a:t>               School of Aerospace Science and Technology</a:t>
              </a:r>
            </a:p>
            <a:p>
              <a:pPr eaLnBrk="1" hangingPunct="1">
                <a:defRPr/>
              </a:pPr>
              <a:endParaRPr lang="en-US" altLang="zh-CN" sz="900">
                <a:latin typeface="Times New Roman" pitchFamily="18" charset="0"/>
                <a:ea typeface="黑体" pitchFamily="49" charset="-122"/>
              </a:endParaRPr>
            </a:p>
          </p:txBody>
        </p:sp>
        <p:pic>
          <p:nvPicPr>
            <p:cNvPr id="1038" name="Picture 30" descr="徽标1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1133"/>
              <a:ext cx="311" cy="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灯片编号占位符 5">
            <a:extLst/>
          </p:cNvPr>
          <p:cNvSpPr txBox="1">
            <a:spLocks/>
          </p:cNvSpPr>
          <p:nvPr/>
        </p:nvSpPr>
        <p:spPr>
          <a:xfrm>
            <a:off x="7010400" y="6519863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pPr algn="r" eaLnBrk="1" hangingPunct="1">
              <a:defRPr/>
            </a:pPr>
            <a:fld id="{53159542-40B9-47CF-9A18-DF6F13051553}" type="slidenum">
              <a:rPr lang="zh-CN" altLang="en-US" sz="1400" smtClean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pPr algn="r" eaLnBrk="1" hangingPunct="1">
                <a:defRPr/>
              </a:pPr>
              <a:t>‹#›</a:t>
            </a:fld>
            <a:endParaRPr lang="zh-CN" altLang="en-US" sz="1400">
              <a:solidFill>
                <a:schemeClr val="bg1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9" r:id="rId1"/>
    <p:sldLayoutId id="2147484290" r:id="rId2"/>
    <p:sldLayoutId id="2147484279" r:id="rId3"/>
    <p:sldLayoutId id="2147484280" r:id="rId4"/>
    <p:sldLayoutId id="2147484281" r:id="rId5"/>
    <p:sldLayoutId id="2147484282" r:id="rId6"/>
    <p:sldLayoutId id="2147484283" r:id="rId7"/>
    <p:sldLayoutId id="2147484284" r:id="rId8"/>
    <p:sldLayoutId id="2147484285" r:id="rId9"/>
    <p:sldLayoutId id="2147484286" r:id="rId10"/>
    <p:sldLayoutId id="2147484287" r:id="rId11"/>
    <p:sldLayoutId id="2147484288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5" Type="http://schemas.microsoft.com/office/2007/relationships/hdphoto" Target="../media/hdphoto5.wdp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microsoft.com/office/2007/relationships/hdphoto" Target="../media/hdphoto8.wdp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0.wdp"/><Relationship Id="rId5" Type="http://schemas.openxmlformats.org/officeDocument/2006/relationships/image" Target="../media/image38.png"/><Relationship Id="rId4" Type="http://schemas.microsoft.com/office/2007/relationships/hdphoto" Target="../media/hdphoto9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microsoft.com/office/2007/relationships/hdphoto" Target="../media/hdphoto11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2.wdp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4.wdp"/><Relationship Id="rId5" Type="http://schemas.openxmlformats.org/officeDocument/2006/relationships/image" Target="../media/image49.png"/><Relationship Id="rId4" Type="http://schemas.microsoft.com/office/2007/relationships/hdphoto" Target="../media/hdphoto13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17.wdp"/><Relationship Id="rId3" Type="http://schemas.openxmlformats.org/officeDocument/2006/relationships/image" Target="../media/image53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6.wdp"/><Relationship Id="rId11" Type="http://schemas.openxmlformats.org/officeDocument/2006/relationships/image" Target="../media/image57.png"/><Relationship Id="rId5" Type="http://schemas.openxmlformats.org/officeDocument/2006/relationships/image" Target="../media/image54.png"/><Relationship Id="rId10" Type="http://schemas.microsoft.com/office/2007/relationships/hdphoto" Target="../media/hdphoto18.wdp"/><Relationship Id="rId4" Type="http://schemas.microsoft.com/office/2007/relationships/hdphoto" Target="../media/hdphoto15.wdp"/><Relationship Id="rId9" Type="http://schemas.openxmlformats.org/officeDocument/2006/relationships/image" Target="../media/image5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8" Type="http://schemas.microsoft.com/office/2007/relationships/hdphoto" Target="../media/hdphoto19.wdp"/><Relationship Id="rId3" Type="http://schemas.openxmlformats.org/officeDocument/2006/relationships/image" Target="../media/image58.jpe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1.wdp"/><Relationship Id="rId11" Type="http://schemas.openxmlformats.org/officeDocument/2006/relationships/image" Target="../media/image61.png"/><Relationship Id="rId5" Type="http://schemas.openxmlformats.org/officeDocument/2006/relationships/image" Target="../media/image40.png"/><Relationship Id="rId10" Type="http://schemas.microsoft.com/office/2007/relationships/hdphoto" Target="../media/hdphoto9.wdp"/><Relationship Id="rId4" Type="http://schemas.openxmlformats.org/officeDocument/2006/relationships/image" Target="../media/image59.emf"/><Relationship Id="rId9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65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4.png"/><Relationship Id="rId5" Type="http://schemas.openxmlformats.org/officeDocument/2006/relationships/image" Target="../media/image63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6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69.e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68.emf"/><Relationship Id="rId4" Type="http://schemas.openxmlformats.org/officeDocument/2006/relationships/oleObject" Target="../embeddings/oleObject2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1.png"/><Relationship Id="rId5" Type="http://schemas.openxmlformats.org/officeDocument/2006/relationships/image" Target="../media/image70.emf"/><Relationship Id="rId4" Type="http://schemas.openxmlformats.org/officeDocument/2006/relationships/oleObject" Target="../embeddings/oleObject4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2.emf"/><Relationship Id="rId4" Type="http://schemas.openxmlformats.org/officeDocument/2006/relationships/oleObject" Target="../embeddings/oleObject5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82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1.png"/><Relationship Id="rId5" Type="http://schemas.openxmlformats.org/officeDocument/2006/relationships/image" Target="../media/image80.emf"/><Relationship Id="rId4" Type="http://schemas.openxmlformats.org/officeDocument/2006/relationships/oleObject" Target="../embeddings/oleObject6.bin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84.emf"/><Relationship Id="rId4" Type="http://schemas.openxmlformats.org/officeDocument/2006/relationships/oleObject" Target="../embeddings/oleObject7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6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7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2.jpg"/><Relationship Id="rId4" Type="http://schemas.microsoft.com/office/2007/relationships/hdphoto" Target="../media/hdphoto20.wdp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95.emf"/><Relationship Id="rId4" Type="http://schemas.openxmlformats.org/officeDocument/2006/relationships/oleObject" Target="../embeddings/oleObject8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6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1.wdp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3" Type="http://schemas.openxmlformats.org/officeDocument/2006/relationships/notesSlide" Target="../notesSlides/notesSlide51.xml"/><Relationship Id="rId7" Type="http://schemas.openxmlformats.org/officeDocument/2006/relationships/image" Target="../media/image101.e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8.png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2.jp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7" Type="http://schemas.openxmlformats.org/officeDocument/2006/relationships/image" Target="../media/image1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2.wdp"/><Relationship Id="rId5" Type="http://schemas.openxmlformats.org/officeDocument/2006/relationships/image" Target="../media/image117.png"/><Relationship Id="rId4" Type="http://schemas.openxmlformats.org/officeDocument/2006/relationships/image" Target="../media/image1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1.png"/><Relationship Id="rId5" Type="http://schemas.microsoft.com/office/2007/relationships/hdphoto" Target="../media/hdphoto23.wdp"/><Relationship Id="rId4" Type="http://schemas.openxmlformats.org/officeDocument/2006/relationships/image" Target="../media/image12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4.wdp"/><Relationship Id="rId5" Type="http://schemas.openxmlformats.org/officeDocument/2006/relationships/image" Target="../media/image124.jpeg"/><Relationship Id="rId4" Type="http://schemas.openxmlformats.org/officeDocument/2006/relationships/image" Target="../media/image12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6.png"/><Relationship Id="rId4" Type="http://schemas.microsoft.com/office/2007/relationships/hdphoto" Target="../media/hdphoto25.wdp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460375" y="1243198"/>
            <a:ext cx="8065269" cy="1347044"/>
          </a:xfrm>
        </p:spPr>
        <p:txBody>
          <a:bodyPr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60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工程概论</a:t>
            </a:r>
            <a:r>
              <a:rPr lang="en-US" altLang="zh-CN" sz="60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III</a:t>
            </a:r>
            <a:endParaRPr lang="zh-CN" altLang="en-US" sz="28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099" name="灯片编号占位符 3"/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fld id="{5CA15F17-FC48-4ED6-8880-9AD1FFCCED90}" type="slidenum">
              <a:rPr lang="zh-CN" altLang="en-US" sz="1200" b="0" smtClean="0">
                <a:solidFill>
                  <a:srgbClr val="898989"/>
                </a:solidFill>
                <a:latin typeface="Calibri" pitchFamily="34" charset="0"/>
                <a:ea typeface="宋体" charset="-122"/>
              </a:rPr>
              <a:pPr/>
              <a:t>1</a:t>
            </a:fld>
            <a:endParaRPr lang="zh-CN" altLang="en-US" sz="1200" b="0">
              <a:solidFill>
                <a:srgbClr val="898989"/>
              </a:solidFill>
              <a:latin typeface="Calibri" pitchFamily="34" charset="0"/>
              <a:ea typeface="宋体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60375" y="3859460"/>
            <a:ext cx="5286375" cy="1588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960813" y="3858319"/>
            <a:ext cx="4572000" cy="15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/>
          </p:cNvPr>
          <p:cNvSpPr txBox="1">
            <a:spLocks/>
          </p:cNvSpPr>
          <p:nvPr/>
        </p:nvSpPr>
        <p:spPr bwMode="auto">
          <a:xfrm>
            <a:off x="5260591" y="2559350"/>
            <a:ext cx="3667509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sz="2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电子技术工程基础</a:t>
            </a:r>
          </a:p>
        </p:txBody>
      </p:sp>
      <p:sp>
        <p:nvSpPr>
          <p:cNvPr id="9" name="标题 1">
            <a:extLst/>
          </p:cNvPr>
          <p:cNvSpPr txBox="1">
            <a:spLocks/>
          </p:cNvSpPr>
          <p:nvPr/>
        </p:nvSpPr>
        <p:spPr bwMode="auto">
          <a:xfrm>
            <a:off x="4106709" y="4373345"/>
            <a:ext cx="1224137" cy="572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2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张 宝</a:t>
            </a:r>
          </a:p>
        </p:txBody>
      </p:sp>
      <p:sp>
        <p:nvSpPr>
          <p:cNvPr id="10" name="标题 1"/>
          <p:cNvSpPr txBox="1">
            <a:spLocks/>
          </p:cNvSpPr>
          <p:nvPr/>
        </p:nvSpPr>
        <p:spPr bwMode="auto">
          <a:xfrm>
            <a:off x="5651500" y="0"/>
            <a:ext cx="34925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电子技术工程基础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47864" y="5058390"/>
            <a:ext cx="34996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zhangbao</a:t>
            </a:r>
            <a:r>
              <a:rPr lang="zh-CN" altLang="en-US" sz="2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@xidian.edu.cn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7"/>
    </mc:Choice>
    <mc:Fallback xmlns="">
      <p:transition spd="slow" advTm="1425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72252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易混淆的概念</a:t>
            </a:r>
          </a:p>
        </p:txBody>
      </p:sp>
      <p:sp>
        <p:nvSpPr>
          <p:cNvPr id="20" name="矩形 19"/>
          <p:cNvSpPr/>
          <p:nvPr/>
        </p:nvSpPr>
        <p:spPr>
          <a:xfrm>
            <a:off x="4427984" y="1261259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线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(Line)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和导线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(Track)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139952" y="1916833"/>
            <a:ext cx="0" cy="44644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305828" y="4502756"/>
            <a:ext cx="3546092" cy="1806564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线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(Line)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只是一个线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不具备电路节点对应关系，但在信号层的话，仍会导电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布线时不会被推挤、移除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任何层都可画线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9" name="Rectangle 3"/>
          <p:cNvSpPr>
            <a:spLocks noChangeArrowheads="1"/>
          </p:cNvSpPr>
          <p:nvPr/>
        </p:nvSpPr>
        <p:spPr bwMode="auto">
          <a:xfrm>
            <a:off x="4271414" y="4509120"/>
            <a:ext cx="4621066" cy="180020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(Track)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导线具有和原理图对应的网络连接关系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导线带有网标（</a:t>
            </a:r>
            <a:r>
              <a:rPr lang="en-US" altLang="zh-CN" sz="1600" dirty="0" err="1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NetLable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），对应电路图节点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在布线时，导线可以被自动推挤、环绕等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只有在信号层才能画导线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5" r="10520"/>
          <a:stretch/>
        </p:blipFill>
        <p:spPr bwMode="auto">
          <a:xfrm>
            <a:off x="301749" y="1922209"/>
            <a:ext cx="3550171" cy="1938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矩形 4"/>
          <p:cNvSpPr>
            <a:spLocks noChangeArrowheads="1"/>
          </p:cNvSpPr>
          <p:nvPr/>
        </p:nvSpPr>
        <p:spPr bwMode="auto">
          <a:xfrm>
            <a:off x="2771800" y="3985319"/>
            <a:ext cx="543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Line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5" name="直接箭头连接符 8"/>
          <p:cNvCxnSpPr>
            <a:cxnSpLocks noChangeShapeType="1"/>
          </p:cNvCxnSpPr>
          <p:nvPr/>
        </p:nvCxnSpPr>
        <p:spPr bwMode="auto">
          <a:xfrm flipV="1">
            <a:off x="2699792" y="3573016"/>
            <a:ext cx="144017" cy="496539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矩形 4"/>
          <p:cNvSpPr>
            <a:spLocks noChangeArrowheads="1"/>
          </p:cNvSpPr>
          <p:nvPr/>
        </p:nvSpPr>
        <p:spPr bwMode="auto">
          <a:xfrm>
            <a:off x="1214749" y="3966728"/>
            <a:ext cx="63350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Track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8" name="直接箭头连接符 8"/>
          <p:cNvCxnSpPr>
            <a:cxnSpLocks noChangeShapeType="1"/>
            <a:stCxn id="17" idx="0"/>
          </p:cNvCxnSpPr>
          <p:nvPr/>
        </p:nvCxnSpPr>
        <p:spPr bwMode="auto">
          <a:xfrm flipH="1" flipV="1">
            <a:off x="1286757" y="3156003"/>
            <a:ext cx="244746" cy="81072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4631759" y="3985319"/>
            <a:ext cx="404469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手动布线时，使用自动推挤功能使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Track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自动避让</a:t>
            </a:r>
          </a:p>
        </p:txBody>
      </p:sp>
      <p:pic>
        <p:nvPicPr>
          <p:cNvPr id="1546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916833"/>
            <a:ext cx="3480361" cy="1979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8951593"/>
      </p:ext>
    </p:extLst>
  </p:cSld>
  <p:clrMapOvr>
    <a:masterClrMapping/>
  </p:clrMapOvr>
  <p:transition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892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二、</a:t>
            </a:r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72252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易混淆的概念</a:t>
            </a:r>
          </a:p>
        </p:txBody>
      </p:sp>
      <p:sp>
        <p:nvSpPr>
          <p:cNvPr id="20" name="矩形 19"/>
          <p:cNvSpPr/>
          <p:nvPr/>
        </p:nvSpPr>
        <p:spPr>
          <a:xfrm>
            <a:off x="4427984" y="1261259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C. Fill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Region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和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Polygon</a:t>
            </a:r>
          </a:p>
        </p:txBody>
      </p: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2987824" y="3287984"/>
            <a:ext cx="2232248" cy="57606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区块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(Region)</a:t>
            </a:r>
          </a:p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任意多边形铜皮区域</a:t>
            </a:r>
            <a:endParaRPr lang="en-US" altLang="zh-CN" sz="14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4185510" y="5949280"/>
            <a:ext cx="21595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隔热焊盘</a:t>
            </a:r>
            <a:r>
              <a:rPr lang="en-US" altLang="zh-CN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(Thermal Pad)</a:t>
            </a:r>
          </a:p>
          <a:p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焊接时避免铜皮散热降温</a:t>
            </a:r>
            <a:endParaRPr lang="en-US" altLang="zh-CN" sz="14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556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99" b="11612"/>
          <a:stretch/>
        </p:blipFill>
        <p:spPr bwMode="auto">
          <a:xfrm>
            <a:off x="323527" y="1772816"/>
            <a:ext cx="5556361" cy="1571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561486" y="3287984"/>
            <a:ext cx="1961916" cy="57606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填充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(Fill)</a:t>
            </a:r>
          </a:p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方形铜皮区域</a:t>
            </a:r>
            <a:endParaRPr lang="en-US" altLang="zh-CN" sz="14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556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1772816"/>
            <a:ext cx="2160240" cy="1607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Rectangle 3"/>
          <p:cNvSpPr>
            <a:spLocks noChangeArrowheads="1"/>
          </p:cNvSpPr>
          <p:nvPr/>
        </p:nvSpPr>
        <p:spPr bwMode="auto">
          <a:xfrm>
            <a:off x="5292080" y="3359992"/>
            <a:ext cx="3600400" cy="57606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Region</a:t>
            </a: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和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Fill</a:t>
            </a: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，都可以设定是否裸露、是否涂覆焊锡，主要用于绘制大块导电体</a:t>
            </a:r>
            <a:endParaRPr lang="en-US" altLang="zh-CN" sz="14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51520" y="3864048"/>
            <a:ext cx="8856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56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9"/>
          <a:stretch/>
        </p:blipFill>
        <p:spPr bwMode="auto">
          <a:xfrm>
            <a:off x="395536" y="3936056"/>
            <a:ext cx="3138219" cy="1973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Rectangle 3"/>
          <p:cNvSpPr>
            <a:spLocks noChangeArrowheads="1"/>
          </p:cNvSpPr>
          <p:nvPr/>
        </p:nvSpPr>
        <p:spPr bwMode="auto">
          <a:xfrm>
            <a:off x="107504" y="5880272"/>
            <a:ext cx="3787173" cy="57606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铺铜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(Polygon)</a:t>
            </a:r>
          </a:p>
          <a:p>
            <a:pPr eaLnBrk="0" hangingPunct="0">
              <a:spcBef>
                <a:spcPct val="20000"/>
              </a:spcBef>
            </a:pPr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自动填满区域并避让，用于填充</a:t>
            </a:r>
            <a:r>
              <a:rPr lang="en-US" altLang="zh-CN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剩余部分</a:t>
            </a:r>
            <a:endParaRPr lang="en-US" altLang="zh-CN" sz="14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5565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164" y="3962380"/>
            <a:ext cx="2378279" cy="1947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5654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73"/>
          <a:stretch/>
        </p:blipFill>
        <p:spPr bwMode="auto">
          <a:xfrm>
            <a:off x="4283968" y="3958857"/>
            <a:ext cx="1584176" cy="1880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7" name="直接连接符 26"/>
          <p:cNvCxnSpPr/>
          <p:nvPr/>
        </p:nvCxnSpPr>
        <p:spPr>
          <a:xfrm>
            <a:off x="3923928" y="3864048"/>
            <a:ext cx="0" cy="2661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8"/>
          <p:cNvCxnSpPr>
            <a:cxnSpLocks noChangeShapeType="1"/>
          </p:cNvCxnSpPr>
          <p:nvPr/>
        </p:nvCxnSpPr>
        <p:spPr bwMode="auto">
          <a:xfrm flipH="1" flipV="1">
            <a:off x="4860033" y="5013176"/>
            <a:ext cx="261244" cy="1008112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矩形 4"/>
          <p:cNvSpPr>
            <a:spLocks noChangeArrowheads="1"/>
          </p:cNvSpPr>
          <p:nvPr/>
        </p:nvSpPr>
        <p:spPr bwMode="auto">
          <a:xfrm>
            <a:off x="6589865" y="5949280"/>
            <a:ext cx="25186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直连焊盘</a:t>
            </a:r>
            <a:endParaRPr lang="en-US" altLang="zh-CN" sz="14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无需焊接的焊盘、大电流焊盘</a:t>
            </a:r>
            <a:endParaRPr lang="en-US" altLang="zh-CN" sz="14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34" name="直接箭头连接符 8"/>
          <p:cNvCxnSpPr>
            <a:cxnSpLocks noChangeShapeType="1"/>
          </p:cNvCxnSpPr>
          <p:nvPr/>
        </p:nvCxnSpPr>
        <p:spPr bwMode="auto">
          <a:xfrm flipV="1">
            <a:off x="5436096" y="5160192"/>
            <a:ext cx="1080120" cy="861096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直接箭头连接符 8"/>
          <p:cNvCxnSpPr>
            <a:cxnSpLocks noChangeShapeType="1"/>
            <a:stCxn id="33" idx="0"/>
          </p:cNvCxnSpPr>
          <p:nvPr/>
        </p:nvCxnSpPr>
        <p:spPr bwMode="auto">
          <a:xfrm flipH="1" flipV="1">
            <a:off x="7565878" y="5377716"/>
            <a:ext cx="283307" cy="571564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14210809"/>
      </p:ext>
    </p:extLst>
  </p:cSld>
  <p:clrMapOvr>
    <a:masterClrMapping/>
  </p:clrMapOvr>
  <p:transition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492896"/>
            <a:ext cx="4749130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的结构和组成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8" y="3501008"/>
            <a:ext cx="4749129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层</a:t>
            </a:r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(Layer)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的概念</a:t>
            </a:r>
          </a:p>
        </p:txBody>
      </p:sp>
      <p:sp>
        <p:nvSpPr>
          <p:cNvPr id="2" name="右箭头 1"/>
          <p:cNvSpPr/>
          <p:nvPr/>
        </p:nvSpPr>
        <p:spPr>
          <a:xfrm>
            <a:off x="948336" y="3501008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38925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797696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80580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6" y="479715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67744" y="449235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元件与封装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267744" y="551723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的生产工艺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1870001" y="5770959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208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550332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层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(Layer)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的分类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427984" y="1844824"/>
            <a:ext cx="0" cy="42484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395536" y="1867967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导电层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95536" y="4149080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绘图辅助层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88318" y="2492896"/>
            <a:ext cx="3888432" cy="1508105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顶信号层（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Top 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底信号层（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 Bottom Layer 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内层（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Internal Plane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中间层（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Middle 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88318" y="4657199"/>
            <a:ext cx="3888432" cy="1508105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禁布层（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keep-out 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多层（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Multi-Layer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机械层（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Mechanical 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钻孔层（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Drill Layer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</a:p>
        </p:txBody>
      </p:sp>
      <p:sp>
        <p:nvSpPr>
          <p:cNvPr id="43" name="矩形 42"/>
          <p:cNvSpPr/>
          <p:nvPr/>
        </p:nvSpPr>
        <p:spPr>
          <a:xfrm>
            <a:off x="4788024" y="2518023"/>
            <a:ext cx="3888432" cy="3170099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顶丝印层（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Top Overlay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底丝印层（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Bottom Overlay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顶阻焊层（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Top Solder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底阻焊层（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Bottom Solder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</a:p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顶锡浆层（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Top Paste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  <a:p>
            <a:pPr marL="342900" indent="-342900" algn="l" eaLnBrk="0" hangingPunct="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底锡浆层（</a:t>
            </a:r>
            <a:r>
              <a:rPr lang="en-US" altLang="zh-CN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Bottom Paste</a:t>
            </a:r>
            <a:r>
              <a:rPr lang="zh-CN" altLang="en-US" dirty="0">
                <a:solidFill>
                  <a:srgbClr val="0000FF"/>
                </a:solidFill>
                <a:latin typeface="Times New Roman" charset="0"/>
                <a:ea typeface="黑体" pitchFamily="2" charset="-122"/>
              </a:rPr>
              <a:t>）</a:t>
            </a:r>
            <a:endParaRPr lang="en-US" altLang="zh-CN" dirty="0">
              <a:solidFill>
                <a:srgbClr val="0000FF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788024" y="1870635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掩模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(Mask)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0382200"/>
      </p:ext>
    </p:extLst>
  </p:cSld>
  <p:clrMapOvr>
    <a:masterClrMapping/>
  </p:clrMapOvr>
  <p:transition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信号层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45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32856"/>
            <a:ext cx="4392488" cy="2881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541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73" b="38097"/>
          <a:stretch/>
        </p:blipFill>
        <p:spPr bwMode="auto">
          <a:xfrm>
            <a:off x="5364087" y="1844824"/>
            <a:ext cx="3007221" cy="1742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541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3" b="10881"/>
          <a:stretch/>
        </p:blipFill>
        <p:spPr bwMode="auto">
          <a:xfrm>
            <a:off x="5364088" y="4040088"/>
            <a:ext cx="3007221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5796136" y="3645024"/>
            <a:ext cx="23773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顶层</a:t>
            </a:r>
            <a:r>
              <a:rPr lang="en-US" altLang="zh-CN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元件面（</a:t>
            </a:r>
            <a:r>
              <a:rPr lang="en-US" altLang="zh-CN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Top Layer</a:t>
            </a:r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6" name="矩形 4"/>
          <p:cNvSpPr>
            <a:spLocks noChangeArrowheads="1"/>
          </p:cNvSpPr>
          <p:nvPr/>
        </p:nvSpPr>
        <p:spPr bwMode="auto">
          <a:xfrm>
            <a:off x="5790854" y="6073551"/>
            <a:ext cx="24482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底层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焊接面（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Bottom Layer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" name="矩形 4"/>
          <p:cNvSpPr>
            <a:spLocks noChangeArrowheads="1"/>
          </p:cNvSpPr>
          <p:nvPr/>
        </p:nvSpPr>
        <p:spPr bwMode="auto">
          <a:xfrm>
            <a:off x="611560" y="5517232"/>
            <a:ext cx="17292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顶层（</a:t>
            </a:r>
            <a:r>
              <a:rPr lang="en-US" altLang="zh-CN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Top Layer</a:t>
            </a:r>
            <a:r>
              <a:rPr lang="zh-CN" altLang="en-US" sz="1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8" name="矩形 4"/>
          <p:cNvSpPr>
            <a:spLocks noChangeArrowheads="1"/>
          </p:cNvSpPr>
          <p:nvPr/>
        </p:nvSpPr>
        <p:spPr bwMode="auto">
          <a:xfrm>
            <a:off x="2555776" y="5517232"/>
            <a:ext cx="24482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底层（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Bottom Layer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9" name="直接箭头连接符 8"/>
          <p:cNvCxnSpPr>
            <a:cxnSpLocks noChangeShapeType="1"/>
          </p:cNvCxnSpPr>
          <p:nvPr/>
        </p:nvCxnSpPr>
        <p:spPr bwMode="auto">
          <a:xfrm flipH="1" flipV="1">
            <a:off x="2699792" y="4995089"/>
            <a:ext cx="288032" cy="502398"/>
          </a:xfrm>
          <a:prstGeom prst="straightConnector1">
            <a:avLst/>
          </a:prstGeom>
          <a:noFill/>
          <a:ln w="31750" algn="ctr">
            <a:solidFill>
              <a:srgbClr val="0000FF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直接箭头连接符 8"/>
          <p:cNvCxnSpPr>
            <a:cxnSpLocks noChangeShapeType="1"/>
          </p:cNvCxnSpPr>
          <p:nvPr/>
        </p:nvCxnSpPr>
        <p:spPr bwMode="auto">
          <a:xfrm flipV="1">
            <a:off x="1619672" y="4437112"/>
            <a:ext cx="406991" cy="108012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22376619"/>
      </p:ext>
    </p:extLst>
  </p:cSld>
  <p:clrMapOvr>
    <a:masterClrMapping/>
  </p:clrMapOvr>
  <p:transition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内层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 Internal Plane 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043608" y="5157192"/>
            <a:ext cx="7488832" cy="1296144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Plane 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和 </a:t>
            </a: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Layer 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的区别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Layer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：画线部分是保留的导电铜箔，空白区域为刻蚀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绝缘区域 （阳版）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Plane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：画线部分为刻蚀区域，空白部分为导电铜箔  （阴版）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注意两者刚好相反。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Layer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适合画信号线，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Plane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适合画电源层 （多层板内层）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46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5" y="1700808"/>
            <a:ext cx="3334101" cy="334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643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700808"/>
            <a:ext cx="3312368" cy="334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1893123"/>
      </p:ext>
    </p:extLst>
  </p:cSld>
  <p:clrMapOvr>
    <a:masterClrMapping/>
  </p:clrMapOvr>
  <p:transition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丝印层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 Top/Bot Overlay)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4860032" y="4584824"/>
            <a:ext cx="3384376" cy="158048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丝印层的工艺和用途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采用丝网印刷工艺涂印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作为装配图、注释标记、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Logo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作为切割、装配标记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局部覆盖，增加绝缘性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47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820735"/>
            <a:ext cx="3611220" cy="2254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7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5"/>
            <a:ext cx="3155671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0"/>
          <a:stretch/>
        </p:blipFill>
        <p:spPr>
          <a:xfrm>
            <a:off x="467544" y="4365104"/>
            <a:ext cx="3672408" cy="180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25047"/>
      </p:ext>
    </p:extLst>
  </p:cSld>
  <p:clrMapOvr>
    <a:masterClrMapping/>
  </p:clrMapOvr>
  <p:transition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D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阻焊层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 Top/Bot Solder)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4860032" y="4516371"/>
            <a:ext cx="3384376" cy="158048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阻焊层的工艺和用途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Solder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层划线部分为裸露金属，空白部分为阻焊层（俗称绿油）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大电流导线可以用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Solder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层裸露出来搪焊锡加厚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4848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58" y="2068099"/>
            <a:ext cx="3628021" cy="2315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8483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57" b="8717"/>
          <a:stretch/>
        </p:blipFill>
        <p:spPr bwMode="auto">
          <a:xfrm>
            <a:off x="4797091" y="2060848"/>
            <a:ext cx="3447317" cy="2167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848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7" t="13510" r="8583"/>
          <a:stretch/>
        </p:blipFill>
        <p:spPr bwMode="auto">
          <a:xfrm>
            <a:off x="569662" y="4634333"/>
            <a:ext cx="2202138" cy="1344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直接箭头连接符 8"/>
          <p:cNvCxnSpPr>
            <a:cxnSpLocks noChangeShapeType="1"/>
          </p:cNvCxnSpPr>
          <p:nvPr/>
        </p:nvCxnSpPr>
        <p:spPr bwMode="auto">
          <a:xfrm flipH="1" flipV="1">
            <a:off x="3466823" y="4012315"/>
            <a:ext cx="385097" cy="54006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3376856" y="4516371"/>
            <a:ext cx="15311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紫色：</a:t>
            </a:r>
            <a:r>
              <a:rPr lang="en-US" altLang="zh-CN" sz="1400" dirty="0" err="1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TopSolder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裸露部分</a:t>
            </a:r>
          </a:p>
        </p:txBody>
      </p:sp>
      <p:cxnSp>
        <p:nvCxnSpPr>
          <p:cNvPr id="16" name="直接箭头连接符 8"/>
          <p:cNvCxnSpPr>
            <a:cxnSpLocks noChangeShapeType="1"/>
          </p:cNvCxnSpPr>
          <p:nvPr/>
        </p:nvCxnSpPr>
        <p:spPr bwMode="auto">
          <a:xfrm flipV="1">
            <a:off x="4499992" y="4083241"/>
            <a:ext cx="864097" cy="46913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 flipH="1" flipV="1">
            <a:off x="2583151" y="5177637"/>
            <a:ext cx="538110" cy="27483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矩形 4"/>
          <p:cNvSpPr>
            <a:spLocks noChangeArrowheads="1"/>
          </p:cNvSpPr>
          <p:nvPr/>
        </p:nvSpPr>
        <p:spPr bwMode="auto">
          <a:xfrm>
            <a:off x="3058572" y="5164443"/>
            <a:ext cx="1441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Solder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层比焊盘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略大一些</a:t>
            </a:r>
          </a:p>
        </p:txBody>
      </p:sp>
    </p:spTree>
    <p:extLst>
      <p:ext uri="{BB962C8B-B14F-4D97-AF65-F5344CB8AC3E}">
        <p14:creationId xmlns:p14="http://schemas.microsoft.com/office/powerpoint/2010/main" val="1857086177"/>
      </p:ext>
    </p:extLst>
  </p:cSld>
  <p:clrMapOvr>
    <a:masterClrMapping/>
  </p:clrMapOvr>
  <p:transition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50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87" y="1844824"/>
            <a:ext cx="3217836" cy="2584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E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锡浆层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 Top/Bot Paste)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5004047" y="4681847"/>
            <a:ext cx="3780369" cy="158048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锡浆层的工艺和用途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Paste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层划线部分为钢网刻孔部分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用于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SMT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工艺刷锡浆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大电流导线可以用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Solder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层裸露并加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Paste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锡浆加厚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205668" y="233773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直插元件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没有焊膏</a:t>
            </a:r>
          </a:p>
        </p:txBody>
      </p:sp>
      <p:cxnSp>
        <p:nvCxnSpPr>
          <p:cNvPr id="16" name="直接箭头连接符 8"/>
          <p:cNvCxnSpPr>
            <a:cxnSpLocks noChangeShapeType="1"/>
            <a:stCxn id="15" idx="3"/>
          </p:cNvCxnSpPr>
          <p:nvPr/>
        </p:nvCxnSpPr>
        <p:spPr bwMode="auto">
          <a:xfrm flipV="1">
            <a:off x="1108479" y="2333443"/>
            <a:ext cx="727216" cy="26590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 flipV="1">
            <a:off x="1121583" y="3707738"/>
            <a:ext cx="699280" cy="27483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矩形 4"/>
          <p:cNvSpPr>
            <a:spLocks noChangeArrowheads="1"/>
          </p:cNvSpPr>
          <p:nvPr/>
        </p:nvSpPr>
        <p:spPr bwMode="auto">
          <a:xfrm>
            <a:off x="205668" y="4861911"/>
            <a:ext cx="902811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刮完锡浆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的电路板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准备贴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元器件</a:t>
            </a:r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218772" y="3446128"/>
            <a:ext cx="90281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表贴元件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焊盘上需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涂覆锡浆</a:t>
            </a:r>
          </a:p>
        </p:txBody>
      </p:sp>
      <p:cxnSp>
        <p:nvCxnSpPr>
          <p:cNvPr id="24" name="直接箭头连接符 8"/>
          <p:cNvCxnSpPr>
            <a:cxnSpLocks noChangeShapeType="1"/>
          </p:cNvCxnSpPr>
          <p:nvPr/>
        </p:nvCxnSpPr>
        <p:spPr bwMode="auto">
          <a:xfrm>
            <a:off x="1121583" y="2675798"/>
            <a:ext cx="1362185" cy="30620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箭头连接符 8"/>
          <p:cNvCxnSpPr>
            <a:cxnSpLocks noChangeShapeType="1"/>
          </p:cNvCxnSpPr>
          <p:nvPr/>
        </p:nvCxnSpPr>
        <p:spPr bwMode="auto">
          <a:xfrm>
            <a:off x="1121583" y="4119995"/>
            <a:ext cx="1650217" cy="6479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931780"/>
            <a:ext cx="3780369" cy="2524496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7" t="12693" r="10283" b="15589"/>
          <a:stretch/>
        </p:blipFill>
        <p:spPr>
          <a:xfrm>
            <a:off x="1286387" y="4513278"/>
            <a:ext cx="3213605" cy="1826126"/>
          </a:xfrm>
          <a:prstGeom prst="rect">
            <a:avLst/>
          </a:prstGeom>
        </p:spPr>
      </p:pic>
      <p:cxnSp>
        <p:nvCxnSpPr>
          <p:cNvPr id="31" name="直接箭头连接符 8"/>
          <p:cNvCxnSpPr>
            <a:cxnSpLocks noChangeShapeType="1"/>
          </p:cNvCxnSpPr>
          <p:nvPr/>
        </p:nvCxnSpPr>
        <p:spPr bwMode="auto">
          <a:xfrm flipV="1">
            <a:off x="1205857" y="4950790"/>
            <a:ext cx="1050681" cy="27841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直接箭头连接符 8"/>
          <p:cNvCxnSpPr>
            <a:cxnSpLocks noChangeShapeType="1"/>
          </p:cNvCxnSpPr>
          <p:nvPr/>
        </p:nvCxnSpPr>
        <p:spPr bwMode="auto">
          <a:xfrm>
            <a:off x="1205857" y="5385131"/>
            <a:ext cx="970151" cy="43088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矩形 4"/>
          <p:cNvSpPr>
            <a:spLocks noChangeArrowheads="1"/>
          </p:cNvSpPr>
          <p:nvPr/>
        </p:nvSpPr>
        <p:spPr bwMode="auto">
          <a:xfrm>
            <a:off x="5724128" y="3889208"/>
            <a:ext cx="266429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根据 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Top Solder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层制作的钢网</a:t>
            </a:r>
          </a:p>
        </p:txBody>
      </p:sp>
    </p:spTree>
    <p:extLst>
      <p:ext uri="{BB962C8B-B14F-4D97-AF65-F5344CB8AC3E}">
        <p14:creationId xmlns:p14="http://schemas.microsoft.com/office/powerpoint/2010/main" val="356361877"/>
      </p:ext>
    </p:extLst>
  </p:cSld>
  <p:clrMapOvr>
    <a:masterClrMapping/>
  </p:clrMapOvr>
  <p:transition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119499"/>
            <a:ext cx="4248472" cy="210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F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多层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 Multi-Layer)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4427984" y="4368800"/>
            <a:ext cx="4680520" cy="158048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多层的用途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多层上画的实体在每个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Layer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都有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(Plane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除外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常用于直插焊盘、过孔等需要穿透每个层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用于焊盘时，可定义电镀孔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(PTH)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和非电镀孔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(NPTH)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0" t="13214" r="32870" b="46641"/>
          <a:stretch/>
        </p:blipFill>
        <p:spPr>
          <a:xfrm>
            <a:off x="379692" y="2132856"/>
            <a:ext cx="3890045" cy="123851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90" b="14457"/>
          <a:stretch/>
        </p:blipFill>
        <p:spPr>
          <a:xfrm>
            <a:off x="388820" y="3857155"/>
            <a:ext cx="3894966" cy="2093867"/>
          </a:xfrm>
          <a:prstGeom prst="rect">
            <a:avLst/>
          </a:prstGeom>
        </p:spPr>
      </p:pic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7773645" y="2132856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镀孔选项</a:t>
            </a:r>
          </a:p>
        </p:txBody>
      </p:sp>
      <p:cxnSp>
        <p:nvCxnSpPr>
          <p:cNvPr id="25" name="直接箭头连接符 8"/>
          <p:cNvCxnSpPr>
            <a:cxnSpLocks noChangeShapeType="1"/>
          </p:cNvCxnSpPr>
          <p:nvPr/>
        </p:nvCxnSpPr>
        <p:spPr bwMode="auto">
          <a:xfrm flipH="1">
            <a:off x="7380312" y="2461485"/>
            <a:ext cx="360040" cy="391451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直接箭头连接符 8"/>
          <p:cNvCxnSpPr>
            <a:cxnSpLocks noChangeShapeType="1"/>
          </p:cNvCxnSpPr>
          <p:nvPr/>
        </p:nvCxnSpPr>
        <p:spPr bwMode="auto">
          <a:xfrm flipV="1">
            <a:off x="2267744" y="3212976"/>
            <a:ext cx="216024" cy="251759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直接箭头连接符 8"/>
          <p:cNvCxnSpPr>
            <a:cxnSpLocks noChangeShapeType="1"/>
          </p:cNvCxnSpPr>
          <p:nvPr/>
        </p:nvCxnSpPr>
        <p:spPr bwMode="auto">
          <a:xfrm flipV="1">
            <a:off x="2051720" y="2812339"/>
            <a:ext cx="305886" cy="65239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矩形 4"/>
          <p:cNvSpPr>
            <a:spLocks noChangeArrowheads="1"/>
          </p:cNvSpPr>
          <p:nvPr/>
        </p:nvSpPr>
        <p:spPr bwMode="auto">
          <a:xfrm>
            <a:off x="382320" y="3429000"/>
            <a:ext cx="368562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顶面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底面都需要一个圆形焊盘，在多层绘制</a:t>
            </a:r>
          </a:p>
        </p:txBody>
      </p:sp>
    </p:spTree>
    <p:extLst>
      <p:ext uri="{BB962C8B-B14F-4D97-AF65-F5344CB8AC3E}">
        <p14:creationId xmlns:p14="http://schemas.microsoft.com/office/powerpoint/2010/main" val="3815191893"/>
      </p:ext>
    </p:extLst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460375" y="2636912"/>
            <a:ext cx="8065269" cy="1008868"/>
          </a:xfrm>
        </p:spPr>
        <p:txBody>
          <a:bodyPr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36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第五讲 印制板电路设计和制造技术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460375" y="3859460"/>
            <a:ext cx="5286375" cy="1588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960813" y="3858319"/>
            <a:ext cx="4572000" cy="15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 txBox="1">
            <a:spLocks/>
          </p:cNvSpPr>
          <p:nvPr/>
        </p:nvSpPr>
        <p:spPr bwMode="auto">
          <a:xfrm>
            <a:off x="5651500" y="0"/>
            <a:ext cx="34925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集成电路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48416" y="4691810"/>
            <a:ext cx="33650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0000FF"/>
                </a:solidFill>
                <a:latin typeface="Times New Roman" panose="02020603050405020304" pitchFamily="18" charset="0"/>
                <a:ea typeface="仿宋_GB2312"/>
                <a:cs typeface="Times New Roman" panose="02020603050405020304" pitchFamily="18" charset="0"/>
              </a:rPr>
              <a:t>授课学时： </a:t>
            </a:r>
            <a:r>
              <a:rPr lang="en-US" altLang="zh-CN" sz="3200" dirty="0">
                <a:solidFill>
                  <a:srgbClr val="0000FF"/>
                </a:solidFill>
                <a:latin typeface="Times New Roman" panose="02020603050405020304" pitchFamily="18" charset="0"/>
                <a:ea typeface="仿宋_GB2312"/>
                <a:cs typeface="Times New Roman" panose="02020603050405020304" pitchFamily="18" charset="0"/>
              </a:rPr>
              <a:t>2</a:t>
            </a:r>
            <a:r>
              <a:rPr lang="zh-CN" altLang="en-US" sz="3200" dirty="0">
                <a:solidFill>
                  <a:srgbClr val="0000FF"/>
                </a:solidFill>
                <a:latin typeface="Times New Roman" panose="02020603050405020304" pitchFamily="18" charset="0"/>
                <a:ea typeface="仿宋_GB2312"/>
                <a:cs typeface="Times New Roman" panose="02020603050405020304" pitchFamily="18" charset="0"/>
              </a:rPr>
              <a:t>学时</a:t>
            </a:r>
          </a:p>
        </p:txBody>
      </p:sp>
    </p:spTree>
    <p:extLst>
      <p:ext uri="{BB962C8B-B14F-4D97-AF65-F5344CB8AC3E}">
        <p14:creationId xmlns:p14="http://schemas.microsoft.com/office/powerpoint/2010/main" val="358463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7"/>
    </mc:Choice>
    <mc:Fallback xmlns="">
      <p:transition spd="slow" advTm="14257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G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禁布层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(Keep-out Layer)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4644007" y="4725144"/>
            <a:ext cx="4248472" cy="158048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禁布层的用途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定义电路板的边界、切割线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定义电路板的挖空、开槽位置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定义不允许放置导线的区域，会自动避开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7" name="图片 16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2008794"/>
            <a:ext cx="3838211" cy="2198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05" y="2022376"/>
            <a:ext cx="3059832" cy="1891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右箭头 20"/>
          <p:cNvSpPr/>
          <p:nvPr/>
        </p:nvSpPr>
        <p:spPr>
          <a:xfrm>
            <a:off x="3959932" y="2617676"/>
            <a:ext cx="936104" cy="6096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3788296" y="2168130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定义边界</a:t>
            </a:r>
          </a:p>
        </p:txBody>
      </p:sp>
      <p:pic>
        <p:nvPicPr>
          <p:cNvPr id="23" name="图片 22" descr="高压缝2.jpg"/>
          <p:cNvPicPr/>
          <p:nvPr/>
        </p:nvPicPr>
        <p:blipFill>
          <a:blip r:embed="rId7"/>
          <a:srcRect r="52817" b="38558"/>
          <a:stretch>
            <a:fillRect/>
          </a:stretch>
        </p:blipFill>
        <p:spPr>
          <a:xfrm>
            <a:off x="519229" y="4221088"/>
            <a:ext cx="3091408" cy="1979164"/>
          </a:xfrm>
          <a:prstGeom prst="rect">
            <a:avLst/>
          </a:prstGeom>
        </p:spPr>
      </p:pic>
      <p:sp>
        <p:nvSpPr>
          <p:cNvPr id="24" name="矩形 4"/>
          <p:cNvSpPr>
            <a:spLocks noChangeArrowheads="1"/>
          </p:cNvSpPr>
          <p:nvPr/>
        </p:nvSpPr>
        <p:spPr bwMode="auto">
          <a:xfrm>
            <a:off x="3742162" y="4207506"/>
            <a:ext cx="126188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定义开槽位置</a:t>
            </a:r>
          </a:p>
        </p:txBody>
      </p:sp>
      <p:cxnSp>
        <p:nvCxnSpPr>
          <p:cNvPr id="26" name="直接箭头连接符 8"/>
          <p:cNvCxnSpPr>
            <a:cxnSpLocks noChangeShapeType="1"/>
            <a:stCxn id="24" idx="1"/>
          </p:cNvCxnSpPr>
          <p:nvPr/>
        </p:nvCxnSpPr>
        <p:spPr bwMode="auto">
          <a:xfrm flipH="1">
            <a:off x="3275856" y="4361395"/>
            <a:ext cx="466306" cy="275705"/>
          </a:xfrm>
          <a:prstGeom prst="straightConnector1">
            <a:avLst/>
          </a:prstGeom>
          <a:noFill/>
          <a:ln w="31750" algn="ctr">
            <a:solidFill>
              <a:srgbClr val="92D05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" name="直接箭头连接符 8"/>
          <p:cNvCxnSpPr>
            <a:cxnSpLocks noChangeShapeType="1"/>
          </p:cNvCxnSpPr>
          <p:nvPr/>
        </p:nvCxnSpPr>
        <p:spPr bwMode="auto">
          <a:xfrm flipH="1">
            <a:off x="3493626" y="2475907"/>
            <a:ext cx="466306" cy="275705"/>
          </a:xfrm>
          <a:prstGeom prst="straightConnector1">
            <a:avLst/>
          </a:prstGeom>
          <a:noFill/>
          <a:ln w="31750" algn="ctr">
            <a:solidFill>
              <a:srgbClr val="92D05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23310729"/>
      </p:ext>
    </p:extLst>
  </p:cSld>
  <p:clrMapOvr>
    <a:masterClrMapping/>
  </p:clrMapOvr>
  <p:transition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21846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常用层的功能</a:t>
            </a:r>
          </a:p>
        </p:txBody>
      </p:sp>
      <p:sp>
        <p:nvSpPr>
          <p:cNvPr id="11" name="矩形 10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I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机械层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(Mechanical Layer)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79512" y="5375064"/>
            <a:ext cx="4248472" cy="1006264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机械层和禁布层的区别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机械层不带电气禁布功能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机械层有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14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个层，而禁布层是唯一的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197274" y="4777407"/>
            <a:ext cx="40146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用机械层绘制外壳尺寸，便于核对电路板安装</a:t>
            </a:r>
          </a:p>
        </p:txBody>
      </p:sp>
      <p:pic>
        <p:nvPicPr>
          <p:cNvPr id="15" name="图片 14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15324"/>
            <a:ext cx="4087352" cy="2665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57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012" r="14780" b="10309"/>
          <a:stretch/>
        </p:blipFill>
        <p:spPr bwMode="auto">
          <a:xfrm>
            <a:off x="4644008" y="4653136"/>
            <a:ext cx="4176464" cy="1822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矩形 4"/>
          <p:cNvSpPr>
            <a:spLocks noChangeArrowheads="1"/>
          </p:cNvSpPr>
          <p:nvPr/>
        </p:nvSpPr>
        <p:spPr bwMode="auto">
          <a:xfrm>
            <a:off x="4749472" y="4221088"/>
            <a:ext cx="41430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用三个机械层，分别标注元件中心、实体、外边界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499993" y="1810189"/>
            <a:ext cx="0" cy="4643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2579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9"/>
          <a:stretch/>
        </p:blipFill>
        <p:spPr bwMode="auto">
          <a:xfrm>
            <a:off x="5023184" y="1916832"/>
            <a:ext cx="3509256" cy="2325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矩形 4"/>
          <p:cNvSpPr>
            <a:spLocks noChangeArrowheads="1"/>
          </p:cNvSpPr>
          <p:nvPr/>
        </p:nvSpPr>
        <p:spPr bwMode="auto">
          <a:xfrm>
            <a:off x="5904338" y="6073551"/>
            <a:ext cx="198003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用机械层作为工艺标注</a:t>
            </a:r>
          </a:p>
        </p:txBody>
      </p:sp>
      <p:cxnSp>
        <p:nvCxnSpPr>
          <p:cNvPr id="25" name="直接连接符 24"/>
          <p:cNvCxnSpPr/>
          <p:nvPr/>
        </p:nvCxnSpPr>
        <p:spPr>
          <a:xfrm flipH="1">
            <a:off x="4499993" y="4581128"/>
            <a:ext cx="4644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870430"/>
      </p:ext>
    </p:extLst>
  </p:cSld>
  <p:clrMapOvr>
    <a:masterClrMapping/>
  </p:clrMapOvr>
  <p:transition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492896"/>
            <a:ext cx="4749130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的结构和组成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8" y="3501008"/>
            <a:ext cx="4749129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层</a:t>
            </a: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(Layer)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的概念</a:t>
            </a:r>
          </a:p>
        </p:txBody>
      </p:sp>
      <p:sp>
        <p:nvSpPr>
          <p:cNvPr id="2" name="右箭头 1"/>
          <p:cNvSpPr/>
          <p:nvPr/>
        </p:nvSpPr>
        <p:spPr>
          <a:xfrm>
            <a:off x="948336" y="4492352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38925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797696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80580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6" y="479715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67744" y="449235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元件与封装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267744" y="551723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工艺简介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1870001" y="5770959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414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15457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元件符号和封装</a:t>
            </a:r>
          </a:p>
        </p:txBody>
      </p:sp>
      <p:pic>
        <p:nvPicPr>
          <p:cNvPr id="1566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2286540" cy="340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ectangle 3"/>
          <p:cNvSpPr>
            <a:spLocks noChangeArrowheads="1"/>
          </p:cNvSpPr>
          <p:nvPr/>
        </p:nvSpPr>
        <p:spPr bwMode="auto">
          <a:xfrm>
            <a:off x="4489172" y="5013176"/>
            <a:ext cx="3467204" cy="36004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封装（</a:t>
            </a:r>
            <a:r>
              <a:rPr lang="en-US" altLang="zh-CN" sz="1600" dirty="0" err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FootPrint</a:t>
            </a: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/Package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3" name="右箭头 22"/>
          <p:cNvSpPr/>
          <p:nvPr/>
        </p:nvSpPr>
        <p:spPr>
          <a:xfrm>
            <a:off x="2267744" y="3717032"/>
            <a:ext cx="936104" cy="6096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683568" y="5445224"/>
            <a:ext cx="7920880" cy="1008112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同一个电路符号（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Part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），往往对应多个封装（</a:t>
            </a:r>
            <a:r>
              <a:rPr lang="en-US" altLang="zh-CN" sz="1600" dirty="0" err="1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FootPrint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同一个封装，因为安装形式不同（如：立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卧），衍生出若干子封装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设计时仔细核对：（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）封装尺寸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形式是否正确；（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）管脚顺序是否相符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56677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700808"/>
            <a:ext cx="5575983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611560" y="4905626"/>
            <a:ext cx="2448272" cy="32357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电路符号（</a:t>
            </a: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Part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9292957"/>
      </p:ext>
    </p:extLst>
  </p:cSld>
  <p:clrMapOvr>
    <a:masterClrMapping/>
  </p:clrMapOvr>
  <p:transition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封装的焊盘大小</a:t>
            </a:r>
          </a:p>
        </p:txBody>
      </p:sp>
      <p:sp>
        <p:nvSpPr>
          <p:cNvPr id="19" name="矩形 18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表贴器件焊盘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576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786855"/>
            <a:ext cx="3498631" cy="2578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76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39811"/>
            <a:ext cx="3604047" cy="2162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77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243628"/>
            <a:ext cx="4148985" cy="2231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716016" y="4725144"/>
            <a:ext cx="4392488" cy="1224136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焊盘应大于引脚接触面积，留出装配误差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沿长度方向，延长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0.5-1.5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倍，便于拉锡处理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宽度方向，注意焊盘间距，保证绝缘和涂覆焊膏最小间隙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362538"/>
      </p:ext>
    </p:extLst>
  </p:cSld>
  <p:clrMapOvr>
    <a:masterClrMapping/>
  </p:clrMapOvr>
  <p:transition>
    <p:wipe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封装的焊盘大小</a:t>
            </a:r>
          </a:p>
        </p:txBody>
      </p:sp>
      <p:pic>
        <p:nvPicPr>
          <p:cNvPr id="10" name="图片 9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46" y="1772816"/>
            <a:ext cx="5580192" cy="201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248" y="3933056"/>
            <a:ext cx="5580192" cy="237970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6444208" y="2133780"/>
            <a:ext cx="2160240" cy="1079196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封装的焊盘大，适合手工焊接装配，便于检修，但占用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面积大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467544" y="4654060"/>
            <a:ext cx="2282362" cy="1079196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焊盘小，可节省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面积，但只适合回流焊工艺，较难检修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14" name="直接箭头连接符 8"/>
          <p:cNvCxnSpPr>
            <a:cxnSpLocks noChangeShapeType="1"/>
          </p:cNvCxnSpPr>
          <p:nvPr/>
        </p:nvCxnSpPr>
        <p:spPr bwMode="auto">
          <a:xfrm flipH="1">
            <a:off x="5940425" y="2970331"/>
            <a:ext cx="503783" cy="19572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直接箭头连接符 8"/>
          <p:cNvCxnSpPr>
            <a:cxnSpLocks noChangeShapeType="1"/>
          </p:cNvCxnSpPr>
          <p:nvPr/>
        </p:nvCxnSpPr>
        <p:spPr bwMode="auto">
          <a:xfrm flipV="1">
            <a:off x="2749906" y="5445224"/>
            <a:ext cx="741974" cy="86359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矩形 18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表贴器件焊盘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15" name="直接箭头连接符 8"/>
          <p:cNvCxnSpPr>
            <a:cxnSpLocks noChangeShapeType="1"/>
          </p:cNvCxnSpPr>
          <p:nvPr/>
        </p:nvCxnSpPr>
        <p:spPr bwMode="auto">
          <a:xfrm flipH="1">
            <a:off x="7524328" y="3212976"/>
            <a:ext cx="251892" cy="108012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 flipV="1">
            <a:off x="1475656" y="3315841"/>
            <a:ext cx="461065" cy="126528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50643277"/>
      </p:ext>
    </p:extLst>
  </p:cSld>
  <p:clrMapOvr>
    <a:masterClrMapping/>
  </p:clrMapOvr>
  <p:transition>
    <p:wipe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7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982" y="2134679"/>
            <a:ext cx="3232532" cy="18044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封装的焊盘大小</a:t>
            </a: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587094" y="4581128"/>
            <a:ext cx="7964107" cy="1800200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孔环不得低于最小加工能力，还要考虑钻孔误差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较重、或受力、承重的器件，焊盘直径要加粗，避免扯裂焊盘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焊盘加粗时，若焊盘间的间距不足，可考虑椭圆形加粗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小元件腿与通孔隙件至少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0.1mm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，频繁拆卸的器件，通孔要加大，与元件腿之间最小缝隙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0.2mm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以上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紧固件焊盘，建议增加一圈过孔，缓解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形变的应力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直插器件焊盘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8" name="图片 1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00192" y="2060848"/>
            <a:ext cx="2232248" cy="1789659"/>
          </a:xfrm>
          <a:prstGeom prst="rect">
            <a:avLst/>
          </a:prstGeom>
        </p:spPr>
      </p:pic>
      <p:sp>
        <p:nvSpPr>
          <p:cNvPr id="20" name="Rectangle 3"/>
          <p:cNvSpPr>
            <a:spLocks noChangeArrowheads="1"/>
          </p:cNvSpPr>
          <p:nvPr/>
        </p:nvSpPr>
        <p:spPr bwMode="auto">
          <a:xfrm>
            <a:off x="6270004" y="4005064"/>
            <a:ext cx="2281197" cy="36004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安装焊盘及应力释放孔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587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085665"/>
            <a:ext cx="2949967" cy="2046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5711076"/>
      </p:ext>
    </p:extLst>
  </p:cSld>
  <p:clrMapOvr>
    <a:masterClrMapping/>
  </p:clrMapOvr>
  <p:transition>
    <p:wipe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752" name="Picture 8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0"/>
          <a:stretch/>
        </p:blipFill>
        <p:spPr bwMode="auto">
          <a:xfrm>
            <a:off x="6302052" y="1772816"/>
            <a:ext cx="2662436" cy="4038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封装的焊盘大小</a:t>
            </a:r>
          </a:p>
        </p:txBody>
      </p:sp>
      <p:sp>
        <p:nvSpPr>
          <p:cNvPr id="19" name="矩形 18"/>
          <p:cNvSpPr/>
          <p:nvPr/>
        </p:nvSpPr>
        <p:spPr>
          <a:xfrm>
            <a:off x="3923928" y="1261259"/>
            <a:ext cx="475252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直插器件焊盘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58722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149"/>
          <a:stretch/>
        </p:blipFill>
        <p:spPr bwMode="auto">
          <a:xfrm>
            <a:off x="645576" y="1772816"/>
            <a:ext cx="2198232" cy="1938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-108520" y="3717032"/>
            <a:ext cx="3384376" cy="36004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排针焊盘孔径不足，拆卸相当困难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59747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117244"/>
            <a:ext cx="2160240" cy="1976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251520" y="6165304"/>
            <a:ext cx="2952328" cy="36004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留出足够间隙，便于拆卸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3203848" y="1772816"/>
            <a:ext cx="0" cy="4752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748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398" y="3335281"/>
            <a:ext cx="2635778" cy="2439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3385179" y="5857186"/>
            <a:ext cx="2592288" cy="668158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TO-220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器件的焊盘，孔环直径不足受力时易脱落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6372200" y="5885656"/>
            <a:ext cx="2592288" cy="639688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修改后的焊盘，孔环加大后，和</a:t>
            </a:r>
            <a:r>
              <a:rPr lang="en-US" altLang="zh-CN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1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之间附着力足够</a:t>
            </a:r>
            <a:endParaRPr lang="en-US" altLang="zh-CN" sz="1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21" name="直接箭头连接符 8"/>
          <p:cNvCxnSpPr>
            <a:cxnSpLocks noChangeShapeType="1"/>
          </p:cNvCxnSpPr>
          <p:nvPr/>
        </p:nvCxnSpPr>
        <p:spPr bwMode="auto">
          <a:xfrm flipV="1">
            <a:off x="5307650" y="5495522"/>
            <a:ext cx="0" cy="50405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直接箭头连接符 8"/>
          <p:cNvCxnSpPr>
            <a:cxnSpLocks noChangeShapeType="1"/>
          </p:cNvCxnSpPr>
          <p:nvPr/>
        </p:nvCxnSpPr>
        <p:spPr bwMode="auto">
          <a:xfrm flipV="1">
            <a:off x="7164288" y="5229200"/>
            <a:ext cx="0" cy="77037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59751" name="Picture 7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2" b="2908"/>
          <a:stretch/>
        </p:blipFill>
        <p:spPr bwMode="auto">
          <a:xfrm rot="16200000">
            <a:off x="3976004" y="1104812"/>
            <a:ext cx="1548171" cy="2812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5" name="直接箭头连接符 8"/>
          <p:cNvCxnSpPr>
            <a:cxnSpLocks noChangeShapeType="1"/>
          </p:cNvCxnSpPr>
          <p:nvPr/>
        </p:nvCxnSpPr>
        <p:spPr bwMode="auto">
          <a:xfrm flipV="1">
            <a:off x="1331640" y="2899795"/>
            <a:ext cx="202716" cy="81723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直接箭头连接符 8"/>
          <p:cNvCxnSpPr>
            <a:cxnSpLocks noChangeShapeType="1"/>
          </p:cNvCxnSpPr>
          <p:nvPr/>
        </p:nvCxnSpPr>
        <p:spPr bwMode="auto">
          <a:xfrm flipV="1">
            <a:off x="1432998" y="5176054"/>
            <a:ext cx="202716" cy="102944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68155879"/>
      </p:ext>
    </p:extLst>
  </p:cSld>
  <p:clrMapOvr>
    <a:masterClrMapping/>
  </p:clrMapOvr>
  <p:transition>
    <p:wipe dir="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492896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的结构和组成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50100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层</a:t>
            </a: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(Layer)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的概念</a:t>
            </a:r>
          </a:p>
        </p:txBody>
      </p:sp>
      <p:sp>
        <p:nvSpPr>
          <p:cNvPr id="2" name="右箭头 1"/>
          <p:cNvSpPr/>
          <p:nvPr/>
        </p:nvSpPr>
        <p:spPr>
          <a:xfrm>
            <a:off x="948336" y="5466159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38925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797696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80580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6" y="479715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67744" y="449235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元件与封装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267744" y="551723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工艺简介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1870001" y="5770959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1790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工艺概览</a:t>
            </a:r>
          </a:p>
        </p:txBody>
      </p:sp>
      <p:sp>
        <p:nvSpPr>
          <p:cNvPr id="19" name="矩形 18"/>
          <p:cNvSpPr/>
          <p:nvPr/>
        </p:nvSpPr>
        <p:spPr>
          <a:xfrm>
            <a:off x="3787336" y="1261259"/>
            <a:ext cx="493917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酸性蚀刻法（负片）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95536" y="3068960"/>
            <a:ext cx="842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481043" y="3573016"/>
            <a:ext cx="8245469" cy="108012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(1)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开料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-----(2)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钻孔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------(3)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镀孔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----(4)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涂感光油墨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 (5)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图形转移（曝光）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</a:t>
            </a:r>
          </a:p>
          <a:p>
            <a:pPr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(6)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显影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------(7)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电镀锡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[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抗蚀层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]——(8)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去膜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——(9)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蚀刻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 (10)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去锡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——(11)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787336" y="3140968"/>
            <a:ext cx="4939175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碱性蚀刻法（正片）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3572" y="5301208"/>
            <a:ext cx="8322940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(1)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印阻焊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绿油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-----(2)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印字符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----(3)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金属表面处理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-----(4)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成品成型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-----(5)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电测试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------</a:t>
            </a:r>
          </a:p>
          <a:p>
            <a:pPr lvl="0"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(6)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外观检查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---(7)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包装出货。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75003" y="1844824"/>
            <a:ext cx="8245469" cy="1080120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(1)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开料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-----(2)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钻孔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------(3)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镀孔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----(4)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涂感光油墨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 (5)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图形转移（曝光）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</a:t>
            </a:r>
          </a:p>
          <a:p>
            <a:pPr algn="l"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(6)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显影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------ (7)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蚀刻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---- (8)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去膜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——(9)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787336" y="4797152"/>
            <a:ext cx="493917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后处理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67544" y="4725144"/>
            <a:ext cx="842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6265433"/>
      </p:ext>
    </p:extLst>
  </p:cSld>
  <p:clrMapOvr>
    <a:masterClrMapping/>
  </p:clrMapOvr>
  <p:transition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/>
          <p:cNvSpPr txBox="1">
            <a:spLocks/>
          </p:cNvSpPr>
          <p:nvPr/>
        </p:nvSpPr>
        <p:spPr bwMode="auto">
          <a:xfrm>
            <a:off x="5651500" y="0"/>
            <a:ext cx="34925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课程定位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圆角矩形 1">
            <a:extLst>
              <a:ext uri="{FF2B5EF4-FFF2-40B4-BE49-F238E27FC236}">
                <a16:creationId xmlns:a16="http://schemas.microsoft.com/office/drawing/2014/main" id="{13F8F468-76B7-4FBE-BB98-D0BBF763F41A}"/>
              </a:ext>
            </a:extLst>
          </p:cNvPr>
          <p:cNvSpPr/>
          <p:nvPr/>
        </p:nvSpPr>
        <p:spPr>
          <a:xfrm>
            <a:off x="1029915" y="5780286"/>
            <a:ext cx="4752528" cy="576064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FF0000"/>
                </a:solidFill>
              </a:rPr>
              <a:t>本讲在电子产品开发制造过程中的位置。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0EA115E-F410-45CA-9B0C-4EC981DEB6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067" y="3861048"/>
            <a:ext cx="930865" cy="538095"/>
          </a:xfrm>
          <a:prstGeom prst="rect">
            <a:avLst/>
          </a:prstGeom>
        </p:spPr>
      </p:pic>
      <p:sp>
        <p:nvSpPr>
          <p:cNvPr id="10" name="圆角矩形 1">
            <a:extLst>
              <a:ext uri="{FF2B5EF4-FFF2-40B4-BE49-F238E27FC236}">
                <a16:creationId xmlns:a16="http://schemas.microsoft.com/office/drawing/2014/main" id="{DE497B73-5E1D-4F6D-9B1B-63D9CDFFD8A5}"/>
              </a:ext>
            </a:extLst>
          </p:cNvPr>
          <p:cNvSpPr/>
          <p:nvPr/>
        </p:nvSpPr>
        <p:spPr>
          <a:xfrm>
            <a:off x="536617" y="1755796"/>
            <a:ext cx="432048" cy="334640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C04C04"/>
                </a:solidFill>
              </a:rPr>
              <a:t>开始管中窥豹之旅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98428D-EE44-45AD-940D-939154200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914014"/>
            <a:ext cx="6434841" cy="46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7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7"/>
    </mc:Choice>
    <mc:Fallback xmlns="">
      <p:transition spd="slow" advTm="14257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双面板工艺</a:t>
            </a:r>
          </a:p>
        </p:txBody>
      </p:sp>
      <p:sp>
        <p:nvSpPr>
          <p:cNvPr id="12" name="矩形 11"/>
          <p:cNvSpPr/>
          <p:nvPr/>
        </p:nvSpPr>
        <p:spPr>
          <a:xfrm>
            <a:off x="3851920" y="1261259"/>
            <a:ext cx="496855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酸性蚀刻法（负片）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323528" y="5589240"/>
            <a:ext cx="8640960" cy="792088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该层上所有的画线部分，在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上是铜箔被挖去的部分（负片），也适合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Plane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镀膜酸性稳定，采用酸性蚀刻剂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酸性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CuCl</a:t>
            </a:r>
            <a:r>
              <a:rPr lang="en-US" altLang="zh-CN" sz="1800" baseline="-250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、盐酸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+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双氧水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氯酸钠，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FeCl</a:t>
            </a:r>
            <a:r>
              <a:rPr lang="en-US" altLang="zh-CN" sz="1800" baseline="-250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已淘汰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</p:txBody>
      </p:sp>
      <p:grpSp>
        <p:nvGrpSpPr>
          <p:cNvPr id="14" name="Group 4"/>
          <p:cNvGrpSpPr>
            <a:grpSpLocks/>
          </p:cNvGrpSpPr>
          <p:nvPr/>
        </p:nvGrpSpPr>
        <p:grpSpPr bwMode="auto">
          <a:xfrm>
            <a:off x="477350" y="2270522"/>
            <a:ext cx="2743200" cy="457200"/>
            <a:chOff x="421" y="1125"/>
            <a:chExt cx="1634" cy="206"/>
          </a:xfrm>
        </p:grpSpPr>
        <p:sp>
          <p:nvSpPr>
            <p:cNvPr id="15" name="Rectangle 5"/>
            <p:cNvSpPr>
              <a:spLocks noChangeArrowheads="1"/>
            </p:cNvSpPr>
            <p:nvPr/>
          </p:nvSpPr>
          <p:spPr bwMode="auto">
            <a:xfrm>
              <a:off x="421" y="1154"/>
              <a:ext cx="1634" cy="14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" name="Rectangle 6"/>
            <p:cNvSpPr>
              <a:spLocks noChangeArrowheads="1"/>
            </p:cNvSpPr>
            <p:nvPr/>
          </p:nvSpPr>
          <p:spPr bwMode="auto">
            <a:xfrm>
              <a:off x="421" y="1125"/>
              <a:ext cx="1634" cy="29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7" name="Rectangle 7"/>
            <p:cNvSpPr>
              <a:spLocks noChangeArrowheads="1"/>
            </p:cNvSpPr>
            <p:nvPr/>
          </p:nvSpPr>
          <p:spPr bwMode="auto">
            <a:xfrm>
              <a:off x="421" y="1301"/>
              <a:ext cx="1634" cy="30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67544" y="3401814"/>
            <a:ext cx="2743200" cy="596900"/>
            <a:chOff x="594858" y="3571999"/>
            <a:chExt cx="2743200" cy="596900"/>
          </a:xfrm>
        </p:grpSpPr>
        <p:grpSp>
          <p:nvGrpSpPr>
            <p:cNvPr id="25" name="Group 11"/>
            <p:cNvGrpSpPr>
              <a:grpSpLocks/>
            </p:cNvGrpSpPr>
            <p:nvPr/>
          </p:nvGrpSpPr>
          <p:grpSpPr bwMode="auto">
            <a:xfrm>
              <a:off x="594858" y="3571999"/>
              <a:ext cx="2743200" cy="596900"/>
              <a:chOff x="1968" y="2743"/>
              <a:chExt cx="1728" cy="376"/>
            </a:xfrm>
          </p:grpSpPr>
          <p:sp>
            <p:nvSpPr>
              <p:cNvPr id="30" name="Rectangle 12"/>
              <p:cNvSpPr>
                <a:spLocks noChangeArrowheads="1"/>
              </p:cNvSpPr>
              <p:nvPr/>
            </p:nvSpPr>
            <p:spPr bwMode="auto">
              <a:xfrm>
                <a:off x="1968" y="3072"/>
                <a:ext cx="1728" cy="47"/>
              </a:xfrm>
              <a:prstGeom prst="rect">
                <a:avLst/>
              </a:prstGeom>
              <a:solidFill>
                <a:srgbClr val="00B0F0"/>
              </a:solidFill>
              <a:ln w="9525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1" name="Rectangle 13"/>
              <p:cNvSpPr>
                <a:spLocks noChangeArrowheads="1"/>
              </p:cNvSpPr>
              <p:nvPr/>
            </p:nvSpPr>
            <p:spPr bwMode="auto">
              <a:xfrm>
                <a:off x="1968" y="2743"/>
                <a:ext cx="1728" cy="47"/>
              </a:xfrm>
              <a:prstGeom prst="rect">
                <a:avLst/>
              </a:prstGeom>
              <a:solidFill>
                <a:srgbClr val="00B0F0"/>
              </a:solidFill>
              <a:ln w="9525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Group 14"/>
            <p:cNvGrpSpPr>
              <a:grpSpLocks/>
            </p:cNvGrpSpPr>
            <p:nvPr/>
          </p:nvGrpSpPr>
          <p:grpSpPr bwMode="auto">
            <a:xfrm>
              <a:off x="594858" y="3645024"/>
              <a:ext cx="2743200" cy="457200"/>
              <a:chOff x="421" y="1125"/>
              <a:chExt cx="1634" cy="206"/>
            </a:xfrm>
          </p:grpSpPr>
          <p:sp>
            <p:nvSpPr>
              <p:cNvPr id="33" name="Rectangle 15"/>
              <p:cNvSpPr>
                <a:spLocks noChangeArrowheads="1"/>
              </p:cNvSpPr>
              <p:nvPr/>
            </p:nvSpPr>
            <p:spPr bwMode="auto">
              <a:xfrm>
                <a:off x="421" y="1154"/>
                <a:ext cx="1634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4" name="Rectangle 16"/>
              <p:cNvSpPr>
                <a:spLocks noChangeArrowheads="1"/>
              </p:cNvSpPr>
              <p:nvPr/>
            </p:nvSpPr>
            <p:spPr bwMode="auto">
              <a:xfrm>
                <a:off x="421" y="1125"/>
                <a:ext cx="163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" name="Rectangle 17"/>
              <p:cNvSpPr>
                <a:spLocks noChangeArrowheads="1"/>
              </p:cNvSpPr>
              <p:nvPr/>
            </p:nvSpPr>
            <p:spPr bwMode="auto">
              <a:xfrm>
                <a:off x="421" y="1301"/>
                <a:ext cx="1634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477350" y="4610645"/>
            <a:ext cx="2743200" cy="684213"/>
            <a:chOff x="572559" y="4725144"/>
            <a:chExt cx="2743200" cy="684213"/>
          </a:xfrm>
        </p:grpSpPr>
        <p:grpSp>
          <p:nvGrpSpPr>
            <p:cNvPr id="36" name="Group 17"/>
            <p:cNvGrpSpPr>
              <a:grpSpLocks/>
            </p:cNvGrpSpPr>
            <p:nvPr/>
          </p:nvGrpSpPr>
          <p:grpSpPr bwMode="auto">
            <a:xfrm>
              <a:off x="572559" y="4725144"/>
              <a:ext cx="2743200" cy="684213"/>
              <a:chOff x="1920" y="1262"/>
              <a:chExt cx="1728" cy="431"/>
            </a:xfrm>
          </p:grpSpPr>
          <p:sp>
            <p:nvSpPr>
              <p:cNvPr id="37" name="Rectangle 18"/>
              <p:cNvSpPr>
                <a:spLocks noChangeArrowheads="1"/>
              </p:cNvSpPr>
              <p:nvPr/>
            </p:nvSpPr>
            <p:spPr bwMode="auto">
              <a:xfrm>
                <a:off x="1920" y="1262"/>
                <a:ext cx="1728" cy="431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1920" y="1296"/>
                <a:ext cx="1728" cy="363"/>
                <a:chOff x="1968" y="2743"/>
                <a:chExt cx="1728" cy="363"/>
              </a:xfrm>
            </p:grpSpPr>
            <p:sp>
              <p:nvSpPr>
                <p:cNvPr id="47" name="Rectangle 20"/>
                <p:cNvSpPr>
                  <a:spLocks noChangeArrowheads="1"/>
                </p:cNvSpPr>
                <p:nvPr/>
              </p:nvSpPr>
              <p:spPr bwMode="auto">
                <a:xfrm>
                  <a:off x="1968" y="2743"/>
                  <a:ext cx="1728" cy="363"/>
                </a:xfrm>
                <a:prstGeom prst="rect">
                  <a:avLst/>
                </a:prstGeom>
                <a:solidFill>
                  <a:srgbClr val="00CCFF"/>
                </a:solidFill>
                <a:ln w="9525">
                  <a:solidFill>
                    <a:srgbClr val="3366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48" name="Group 21"/>
                <p:cNvGrpSpPr>
                  <a:grpSpLocks/>
                </p:cNvGrpSpPr>
                <p:nvPr/>
              </p:nvGrpSpPr>
              <p:grpSpPr bwMode="auto">
                <a:xfrm>
                  <a:off x="1968" y="2784"/>
                  <a:ext cx="1728" cy="288"/>
                  <a:chOff x="421" y="1125"/>
                  <a:chExt cx="1634" cy="206"/>
                </a:xfrm>
              </p:grpSpPr>
              <p:sp>
                <p:nvSpPr>
                  <p:cNvPr id="49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154"/>
                    <a:ext cx="1634" cy="147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0" name="Rectangle 23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125"/>
                    <a:ext cx="1634" cy="29"/>
                  </a:xfrm>
                  <a:prstGeom prst="rect">
                    <a:avLst/>
                  </a:prstGeom>
                  <a:solidFill>
                    <a:srgbClr val="FFCC99"/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1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301"/>
                    <a:ext cx="1634" cy="30"/>
                  </a:xfrm>
                  <a:prstGeom prst="rect">
                    <a:avLst/>
                  </a:prstGeom>
                  <a:solidFill>
                    <a:srgbClr val="FFCC99"/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39" name="Rectangle 25"/>
              <p:cNvSpPr>
                <a:spLocks noChangeArrowheads="1"/>
              </p:cNvSpPr>
              <p:nvPr/>
            </p:nvSpPr>
            <p:spPr bwMode="auto">
              <a:xfrm>
                <a:off x="2121" y="1663"/>
                <a:ext cx="30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0" name="Rectangle 26"/>
              <p:cNvSpPr>
                <a:spLocks noChangeArrowheads="1"/>
              </p:cNvSpPr>
              <p:nvPr/>
            </p:nvSpPr>
            <p:spPr bwMode="auto">
              <a:xfrm>
                <a:off x="2535" y="1663"/>
                <a:ext cx="167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" name="Rectangle 27"/>
              <p:cNvSpPr>
                <a:spLocks noChangeArrowheads="1"/>
              </p:cNvSpPr>
              <p:nvPr/>
            </p:nvSpPr>
            <p:spPr bwMode="auto">
              <a:xfrm>
                <a:off x="2736" y="1271"/>
                <a:ext cx="24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" name="Rectangle 28"/>
              <p:cNvSpPr>
                <a:spLocks noChangeArrowheads="1"/>
              </p:cNvSpPr>
              <p:nvPr/>
            </p:nvSpPr>
            <p:spPr bwMode="auto">
              <a:xfrm>
                <a:off x="2832" y="1663"/>
                <a:ext cx="219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3" name="Rectangle 29"/>
              <p:cNvSpPr>
                <a:spLocks noChangeArrowheads="1"/>
              </p:cNvSpPr>
              <p:nvPr/>
            </p:nvSpPr>
            <p:spPr bwMode="auto">
              <a:xfrm>
                <a:off x="3098" y="1271"/>
                <a:ext cx="30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4" name="Rectangle 30"/>
              <p:cNvSpPr>
                <a:spLocks noChangeArrowheads="1"/>
              </p:cNvSpPr>
              <p:nvPr/>
            </p:nvSpPr>
            <p:spPr bwMode="auto">
              <a:xfrm>
                <a:off x="2073" y="1271"/>
                <a:ext cx="515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5" name="Rectangle 31"/>
              <p:cNvSpPr>
                <a:spLocks noChangeArrowheads="1"/>
              </p:cNvSpPr>
              <p:nvPr/>
            </p:nvSpPr>
            <p:spPr bwMode="auto">
              <a:xfrm>
                <a:off x="3442" y="1663"/>
                <a:ext cx="11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6" name="Rectangle 32"/>
              <p:cNvSpPr>
                <a:spLocks noChangeArrowheads="1"/>
              </p:cNvSpPr>
              <p:nvPr/>
            </p:nvSpPr>
            <p:spPr bwMode="auto">
              <a:xfrm>
                <a:off x="3164" y="1663"/>
                <a:ext cx="189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52" name="Group 34"/>
            <p:cNvGrpSpPr>
              <a:grpSpLocks/>
            </p:cNvGrpSpPr>
            <p:nvPr/>
          </p:nvGrpSpPr>
          <p:grpSpPr bwMode="auto">
            <a:xfrm>
              <a:off x="817034" y="4779119"/>
              <a:ext cx="2360613" cy="574675"/>
              <a:chOff x="3696" y="2064"/>
              <a:chExt cx="1487" cy="362"/>
            </a:xfrm>
          </p:grpSpPr>
          <p:sp>
            <p:nvSpPr>
              <p:cNvPr id="53" name="Rectangle 35"/>
              <p:cNvSpPr>
                <a:spLocks noChangeArrowheads="1"/>
              </p:cNvSpPr>
              <p:nvPr/>
            </p:nvSpPr>
            <p:spPr bwMode="auto">
              <a:xfrm>
                <a:off x="3744" y="2390"/>
                <a:ext cx="308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4" name="Rectangle 36"/>
              <p:cNvSpPr>
                <a:spLocks noChangeArrowheads="1"/>
              </p:cNvSpPr>
              <p:nvPr/>
            </p:nvSpPr>
            <p:spPr bwMode="auto">
              <a:xfrm>
                <a:off x="4158" y="2390"/>
                <a:ext cx="167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5" name="Rectangle 37"/>
              <p:cNvSpPr>
                <a:spLocks noChangeArrowheads="1"/>
              </p:cNvSpPr>
              <p:nvPr/>
            </p:nvSpPr>
            <p:spPr bwMode="auto">
              <a:xfrm>
                <a:off x="4357" y="2064"/>
                <a:ext cx="256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6" name="Rectangle 38"/>
              <p:cNvSpPr>
                <a:spLocks noChangeArrowheads="1"/>
              </p:cNvSpPr>
              <p:nvPr/>
            </p:nvSpPr>
            <p:spPr bwMode="auto">
              <a:xfrm>
                <a:off x="4455" y="2390"/>
                <a:ext cx="219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7" name="Rectangle 39"/>
              <p:cNvSpPr>
                <a:spLocks noChangeArrowheads="1"/>
              </p:cNvSpPr>
              <p:nvPr/>
            </p:nvSpPr>
            <p:spPr bwMode="auto">
              <a:xfrm>
                <a:off x="4721" y="2064"/>
                <a:ext cx="315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8" name="Rectangle 40"/>
              <p:cNvSpPr>
                <a:spLocks noChangeArrowheads="1"/>
              </p:cNvSpPr>
              <p:nvPr/>
            </p:nvSpPr>
            <p:spPr bwMode="auto">
              <a:xfrm>
                <a:off x="3696" y="2064"/>
                <a:ext cx="521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59" name="Rectangle 41"/>
              <p:cNvSpPr>
                <a:spLocks noChangeArrowheads="1"/>
              </p:cNvSpPr>
              <p:nvPr/>
            </p:nvSpPr>
            <p:spPr bwMode="auto">
              <a:xfrm>
                <a:off x="5065" y="2390"/>
                <a:ext cx="118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0" name="Rectangle 42"/>
              <p:cNvSpPr>
                <a:spLocks noChangeArrowheads="1"/>
              </p:cNvSpPr>
              <p:nvPr/>
            </p:nvSpPr>
            <p:spPr bwMode="auto">
              <a:xfrm>
                <a:off x="4787" y="2390"/>
                <a:ext cx="189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" name="下箭头 4"/>
          <p:cNvSpPr/>
          <p:nvPr/>
        </p:nvSpPr>
        <p:spPr>
          <a:xfrm>
            <a:off x="1587806" y="2918594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下箭头 60"/>
          <p:cNvSpPr/>
          <p:nvPr/>
        </p:nvSpPr>
        <p:spPr>
          <a:xfrm>
            <a:off x="1585000" y="4142730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129018" y="2837294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压膜</a:t>
            </a:r>
            <a:endParaRPr lang="zh-CN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2166449" y="4102080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曝光</a:t>
            </a:r>
            <a:endParaRPr lang="zh-CN" altLang="en-US" dirty="0"/>
          </a:p>
        </p:txBody>
      </p:sp>
      <p:grpSp>
        <p:nvGrpSpPr>
          <p:cNvPr id="89" name="Group 6"/>
          <p:cNvGrpSpPr>
            <a:grpSpLocks/>
          </p:cNvGrpSpPr>
          <p:nvPr/>
        </p:nvGrpSpPr>
        <p:grpSpPr bwMode="auto">
          <a:xfrm>
            <a:off x="4133056" y="4693195"/>
            <a:ext cx="2743200" cy="608013"/>
            <a:chOff x="1968" y="2738"/>
            <a:chExt cx="1728" cy="383"/>
          </a:xfrm>
        </p:grpSpPr>
        <p:sp>
          <p:nvSpPr>
            <p:cNvPr id="90" name="Rectangle 7"/>
            <p:cNvSpPr>
              <a:spLocks noChangeArrowheads="1"/>
            </p:cNvSpPr>
            <p:nvPr/>
          </p:nvSpPr>
          <p:spPr bwMode="auto">
            <a:xfrm>
              <a:off x="1968" y="2784"/>
              <a:ext cx="1728" cy="292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1" name="Rectangle 8"/>
            <p:cNvSpPr>
              <a:spLocks noChangeArrowheads="1"/>
            </p:cNvSpPr>
            <p:nvPr/>
          </p:nvSpPr>
          <p:spPr bwMode="auto">
            <a:xfrm>
              <a:off x="1968" y="2828"/>
              <a:ext cx="1728" cy="21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2" name="Rectangle 9"/>
            <p:cNvSpPr>
              <a:spLocks noChangeArrowheads="1"/>
            </p:cNvSpPr>
            <p:nvPr/>
          </p:nvSpPr>
          <p:spPr bwMode="auto">
            <a:xfrm>
              <a:off x="2178" y="3078"/>
              <a:ext cx="30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3" name="Rectangle 10"/>
            <p:cNvSpPr>
              <a:spLocks noChangeArrowheads="1"/>
            </p:cNvSpPr>
            <p:nvPr/>
          </p:nvSpPr>
          <p:spPr bwMode="auto">
            <a:xfrm>
              <a:off x="2592" y="3078"/>
              <a:ext cx="167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4" name="Rectangle 11"/>
            <p:cNvSpPr>
              <a:spLocks noChangeArrowheads="1"/>
            </p:cNvSpPr>
            <p:nvPr/>
          </p:nvSpPr>
          <p:spPr bwMode="auto">
            <a:xfrm>
              <a:off x="2784" y="2738"/>
              <a:ext cx="24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5" name="Rectangle 12"/>
            <p:cNvSpPr>
              <a:spLocks noChangeArrowheads="1"/>
            </p:cNvSpPr>
            <p:nvPr/>
          </p:nvSpPr>
          <p:spPr bwMode="auto">
            <a:xfrm>
              <a:off x="2889" y="3078"/>
              <a:ext cx="21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6" name="Rectangle 13"/>
            <p:cNvSpPr>
              <a:spLocks noChangeArrowheads="1"/>
            </p:cNvSpPr>
            <p:nvPr/>
          </p:nvSpPr>
          <p:spPr bwMode="auto">
            <a:xfrm>
              <a:off x="3146" y="2738"/>
              <a:ext cx="30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7" name="Rectangle 14"/>
            <p:cNvSpPr>
              <a:spLocks noChangeArrowheads="1"/>
            </p:cNvSpPr>
            <p:nvPr/>
          </p:nvSpPr>
          <p:spPr bwMode="auto">
            <a:xfrm>
              <a:off x="2121" y="2738"/>
              <a:ext cx="515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8" name="Rectangle 15"/>
            <p:cNvSpPr>
              <a:spLocks noChangeArrowheads="1"/>
            </p:cNvSpPr>
            <p:nvPr/>
          </p:nvSpPr>
          <p:spPr bwMode="auto">
            <a:xfrm>
              <a:off x="3499" y="3078"/>
              <a:ext cx="11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99" name="Rectangle 16"/>
            <p:cNvSpPr>
              <a:spLocks noChangeArrowheads="1"/>
            </p:cNvSpPr>
            <p:nvPr/>
          </p:nvSpPr>
          <p:spPr bwMode="auto">
            <a:xfrm>
              <a:off x="3221" y="3078"/>
              <a:ext cx="18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00" name="下箭头 99"/>
          <p:cNvSpPr/>
          <p:nvPr/>
        </p:nvSpPr>
        <p:spPr>
          <a:xfrm rot="16200000">
            <a:off x="3539232" y="4866208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01" name="矩形 100"/>
          <p:cNvSpPr/>
          <p:nvPr/>
        </p:nvSpPr>
        <p:spPr>
          <a:xfrm>
            <a:off x="3418407" y="4358754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显影</a:t>
            </a:r>
            <a:endParaRPr lang="zh-CN" altLang="en-US" dirty="0"/>
          </a:p>
        </p:txBody>
      </p:sp>
      <p:sp>
        <p:nvSpPr>
          <p:cNvPr id="102" name="下箭头 101"/>
          <p:cNvSpPr/>
          <p:nvPr/>
        </p:nvSpPr>
        <p:spPr>
          <a:xfrm rot="10800000">
            <a:off x="5304616" y="4142730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grpSp>
        <p:nvGrpSpPr>
          <p:cNvPr id="103" name="Group 6"/>
          <p:cNvGrpSpPr>
            <a:grpSpLocks/>
          </p:cNvGrpSpPr>
          <p:nvPr/>
        </p:nvGrpSpPr>
        <p:grpSpPr bwMode="auto">
          <a:xfrm>
            <a:off x="4156868" y="2248297"/>
            <a:ext cx="2719388" cy="479425"/>
            <a:chOff x="1920" y="2928"/>
            <a:chExt cx="1713" cy="302"/>
          </a:xfrm>
        </p:grpSpPr>
        <p:sp>
          <p:nvSpPr>
            <p:cNvPr id="104" name="Rectangle 7"/>
            <p:cNvSpPr>
              <a:spLocks noChangeArrowheads="1"/>
            </p:cNvSpPr>
            <p:nvPr/>
          </p:nvSpPr>
          <p:spPr bwMode="auto">
            <a:xfrm>
              <a:off x="1920" y="2972"/>
              <a:ext cx="1713" cy="21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5" name="Rectangle 8"/>
            <p:cNvSpPr>
              <a:spLocks noChangeArrowheads="1"/>
            </p:cNvSpPr>
            <p:nvPr/>
          </p:nvSpPr>
          <p:spPr bwMode="auto">
            <a:xfrm>
              <a:off x="2122" y="3187"/>
              <a:ext cx="308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6" name="Rectangle 9"/>
            <p:cNvSpPr>
              <a:spLocks noChangeArrowheads="1"/>
            </p:cNvSpPr>
            <p:nvPr/>
          </p:nvSpPr>
          <p:spPr bwMode="auto">
            <a:xfrm>
              <a:off x="2536" y="3187"/>
              <a:ext cx="167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7" name="Rectangle 10"/>
            <p:cNvSpPr>
              <a:spLocks noChangeArrowheads="1"/>
            </p:cNvSpPr>
            <p:nvPr/>
          </p:nvSpPr>
          <p:spPr bwMode="auto">
            <a:xfrm>
              <a:off x="2732" y="2928"/>
              <a:ext cx="248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8" name="Rectangle 11"/>
            <p:cNvSpPr>
              <a:spLocks noChangeArrowheads="1"/>
            </p:cNvSpPr>
            <p:nvPr/>
          </p:nvSpPr>
          <p:spPr bwMode="auto">
            <a:xfrm>
              <a:off x="2833" y="3187"/>
              <a:ext cx="219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9" name="Rectangle 12"/>
            <p:cNvSpPr>
              <a:spLocks noChangeArrowheads="1"/>
            </p:cNvSpPr>
            <p:nvPr/>
          </p:nvSpPr>
          <p:spPr bwMode="auto">
            <a:xfrm>
              <a:off x="3094" y="2928"/>
              <a:ext cx="308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0" name="Rectangle 13"/>
            <p:cNvSpPr>
              <a:spLocks noChangeArrowheads="1"/>
            </p:cNvSpPr>
            <p:nvPr/>
          </p:nvSpPr>
          <p:spPr bwMode="auto">
            <a:xfrm>
              <a:off x="2069" y="2928"/>
              <a:ext cx="515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1" name="Rectangle 14"/>
            <p:cNvSpPr>
              <a:spLocks noChangeArrowheads="1"/>
            </p:cNvSpPr>
            <p:nvPr/>
          </p:nvSpPr>
          <p:spPr bwMode="auto">
            <a:xfrm>
              <a:off x="3443" y="3187"/>
              <a:ext cx="118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" name="Rectangle 15"/>
            <p:cNvSpPr>
              <a:spLocks noChangeArrowheads="1"/>
            </p:cNvSpPr>
            <p:nvPr/>
          </p:nvSpPr>
          <p:spPr bwMode="auto">
            <a:xfrm>
              <a:off x="3165" y="3187"/>
              <a:ext cx="189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13" name="矩形 112"/>
          <p:cNvSpPr/>
          <p:nvPr/>
        </p:nvSpPr>
        <p:spPr>
          <a:xfrm>
            <a:off x="5751975" y="4149080"/>
            <a:ext cx="1268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刻蚀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酸性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  <a:endParaRPr lang="zh-CN" altLang="en-US" dirty="0"/>
          </a:p>
        </p:txBody>
      </p:sp>
      <p:sp>
        <p:nvSpPr>
          <p:cNvPr id="115" name="下箭头 114"/>
          <p:cNvSpPr/>
          <p:nvPr/>
        </p:nvSpPr>
        <p:spPr>
          <a:xfrm rot="10800000">
            <a:off x="5287962" y="2877944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16" name="矩形 115"/>
          <p:cNvSpPr/>
          <p:nvPr/>
        </p:nvSpPr>
        <p:spPr>
          <a:xfrm>
            <a:off x="4816783" y="1893612"/>
            <a:ext cx="1410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半成品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裸板</a:t>
            </a:r>
            <a:endParaRPr lang="zh-CN" altLang="en-US" dirty="0"/>
          </a:p>
        </p:txBody>
      </p:sp>
      <p:sp>
        <p:nvSpPr>
          <p:cNvPr id="117" name="矩形 116"/>
          <p:cNvSpPr/>
          <p:nvPr/>
        </p:nvSpPr>
        <p:spPr>
          <a:xfrm>
            <a:off x="7529338" y="2134597"/>
            <a:ext cx="1435150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阻焊</a:t>
            </a:r>
            <a:endParaRPr lang="zh-CN" altLang="en-US" dirty="0"/>
          </a:p>
        </p:txBody>
      </p:sp>
      <p:grpSp>
        <p:nvGrpSpPr>
          <p:cNvPr id="118" name="Group 17"/>
          <p:cNvGrpSpPr>
            <a:grpSpLocks/>
          </p:cNvGrpSpPr>
          <p:nvPr/>
        </p:nvGrpSpPr>
        <p:grpSpPr bwMode="auto">
          <a:xfrm>
            <a:off x="4133056" y="3359998"/>
            <a:ext cx="2743200" cy="606425"/>
            <a:chOff x="2112" y="1201"/>
            <a:chExt cx="1728" cy="382"/>
          </a:xfrm>
        </p:grpSpPr>
        <p:sp>
          <p:nvSpPr>
            <p:cNvPr id="119" name="Rectangle 18"/>
            <p:cNvSpPr>
              <a:spLocks noChangeArrowheads="1"/>
            </p:cNvSpPr>
            <p:nvPr/>
          </p:nvSpPr>
          <p:spPr bwMode="auto">
            <a:xfrm>
              <a:off x="2112" y="1296"/>
              <a:ext cx="1728" cy="21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0" name="Rectangle 19"/>
            <p:cNvSpPr>
              <a:spLocks noChangeArrowheads="1"/>
            </p:cNvSpPr>
            <p:nvPr/>
          </p:nvSpPr>
          <p:spPr bwMode="auto">
            <a:xfrm>
              <a:off x="2322" y="1540"/>
              <a:ext cx="30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1" name="Rectangle 20"/>
            <p:cNvSpPr>
              <a:spLocks noChangeArrowheads="1"/>
            </p:cNvSpPr>
            <p:nvPr/>
          </p:nvSpPr>
          <p:spPr bwMode="auto">
            <a:xfrm>
              <a:off x="2736" y="1540"/>
              <a:ext cx="167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2" name="Rectangle 21"/>
            <p:cNvSpPr>
              <a:spLocks noChangeArrowheads="1"/>
            </p:cNvSpPr>
            <p:nvPr/>
          </p:nvSpPr>
          <p:spPr bwMode="auto">
            <a:xfrm>
              <a:off x="2928" y="1201"/>
              <a:ext cx="24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3" name="Rectangle 22"/>
            <p:cNvSpPr>
              <a:spLocks noChangeArrowheads="1"/>
            </p:cNvSpPr>
            <p:nvPr/>
          </p:nvSpPr>
          <p:spPr bwMode="auto">
            <a:xfrm>
              <a:off x="3033" y="1540"/>
              <a:ext cx="21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4" name="Rectangle 23"/>
            <p:cNvSpPr>
              <a:spLocks noChangeArrowheads="1"/>
            </p:cNvSpPr>
            <p:nvPr/>
          </p:nvSpPr>
          <p:spPr bwMode="auto">
            <a:xfrm>
              <a:off x="3290" y="1201"/>
              <a:ext cx="30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5" name="Rectangle 24"/>
            <p:cNvSpPr>
              <a:spLocks noChangeArrowheads="1"/>
            </p:cNvSpPr>
            <p:nvPr/>
          </p:nvSpPr>
          <p:spPr bwMode="auto">
            <a:xfrm>
              <a:off x="2265" y="1201"/>
              <a:ext cx="515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6" name="Rectangle 25"/>
            <p:cNvSpPr>
              <a:spLocks noChangeArrowheads="1"/>
            </p:cNvSpPr>
            <p:nvPr/>
          </p:nvSpPr>
          <p:spPr bwMode="auto">
            <a:xfrm>
              <a:off x="3643" y="1540"/>
              <a:ext cx="11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7" name="Rectangle 26"/>
            <p:cNvSpPr>
              <a:spLocks noChangeArrowheads="1"/>
            </p:cNvSpPr>
            <p:nvPr/>
          </p:nvSpPr>
          <p:spPr bwMode="auto">
            <a:xfrm>
              <a:off x="3365" y="1540"/>
              <a:ext cx="18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8" name="Rectangle 27"/>
            <p:cNvSpPr>
              <a:spLocks noChangeArrowheads="1"/>
            </p:cNvSpPr>
            <p:nvPr/>
          </p:nvSpPr>
          <p:spPr bwMode="auto">
            <a:xfrm>
              <a:off x="2928" y="1248"/>
              <a:ext cx="248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29" name="Rectangle 28"/>
            <p:cNvSpPr>
              <a:spLocks noChangeArrowheads="1"/>
            </p:cNvSpPr>
            <p:nvPr/>
          </p:nvSpPr>
          <p:spPr bwMode="auto">
            <a:xfrm>
              <a:off x="3290" y="1248"/>
              <a:ext cx="308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0" name="Rectangle 29"/>
            <p:cNvSpPr>
              <a:spLocks noChangeArrowheads="1"/>
            </p:cNvSpPr>
            <p:nvPr/>
          </p:nvSpPr>
          <p:spPr bwMode="auto">
            <a:xfrm>
              <a:off x="2265" y="1248"/>
              <a:ext cx="515" cy="44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1" name="Rectangle 30"/>
            <p:cNvSpPr>
              <a:spLocks noChangeArrowheads="1"/>
            </p:cNvSpPr>
            <p:nvPr/>
          </p:nvSpPr>
          <p:spPr bwMode="auto">
            <a:xfrm>
              <a:off x="2322" y="1503"/>
              <a:ext cx="308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2" name="Rectangle 31"/>
            <p:cNvSpPr>
              <a:spLocks noChangeArrowheads="1"/>
            </p:cNvSpPr>
            <p:nvPr/>
          </p:nvSpPr>
          <p:spPr bwMode="auto">
            <a:xfrm>
              <a:off x="2736" y="1503"/>
              <a:ext cx="167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3" name="Rectangle 32"/>
            <p:cNvSpPr>
              <a:spLocks noChangeArrowheads="1"/>
            </p:cNvSpPr>
            <p:nvPr/>
          </p:nvSpPr>
          <p:spPr bwMode="auto">
            <a:xfrm>
              <a:off x="3033" y="1503"/>
              <a:ext cx="219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4" name="Rectangle 33"/>
            <p:cNvSpPr>
              <a:spLocks noChangeArrowheads="1"/>
            </p:cNvSpPr>
            <p:nvPr/>
          </p:nvSpPr>
          <p:spPr bwMode="auto">
            <a:xfrm>
              <a:off x="3643" y="1503"/>
              <a:ext cx="118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5" name="Rectangle 34"/>
            <p:cNvSpPr>
              <a:spLocks noChangeArrowheads="1"/>
            </p:cNvSpPr>
            <p:nvPr/>
          </p:nvSpPr>
          <p:spPr bwMode="auto">
            <a:xfrm>
              <a:off x="3365" y="1503"/>
              <a:ext cx="189" cy="43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36" name="矩形 135"/>
          <p:cNvSpPr/>
          <p:nvPr/>
        </p:nvSpPr>
        <p:spPr>
          <a:xfrm>
            <a:off x="5724127" y="2846586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去膜</a:t>
            </a:r>
            <a:endParaRPr lang="zh-CN" altLang="en-US" dirty="0"/>
          </a:p>
        </p:txBody>
      </p:sp>
      <p:sp>
        <p:nvSpPr>
          <p:cNvPr id="137" name="下箭头 136"/>
          <p:cNvSpPr/>
          <p:nvPr/>
        </p:nvSpPr>
        <p:spPr>
          <a:xfrm rot="16200000">
            <a:off x="6963220" y="2327359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38" name="矩形 137"/>
          <p:cNvSpPr/>
          <p:nvPr/>
        </p:nvSpPr>
        <p:spPr>
          <a:xfrm>
            <a:off x="7539954" y="3068960"/>
            <a:ext cx="1435150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丝印</a:t>
            </a:r>
            <a:endParaRPr lang="zh-CN" altLang="en-US" dirty="0"/>
          </a:p>
        </p:txBody>
      </p:sp>
      <p:sp>
        <p:nvSpPr>
          <p:cNvPr id="139" name="矩形 138"/>
          <p:cNvSpPr/>
          <p:nvPr/>
        </p:nvSpPr>
        <p:spPr>
          <a:xfrm>
            <a:off x="7529338" y="3933056"/>
            <a:ext cx="1435150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检测</a:t>
            </a:r>
            <a:endParaRPr lang="zh-CN" altLang="en-US" dirty="0"/>
          </a:p>
        </p:txBody>
      </p:sp>
      <p:sp>
        <p:nvSpPr>
          <p:cNvPr id="140" name="矩形 139"/>
          <p:cNvSpPr/>
          <p:nvPr/>
        </p:nvSpPr>
        <p:spPr>
          <a:xfrm>
            <a:off x="7529338" y="4817576"/>
            <a:ext cx="1435150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出货</a:t>
            </a:r>
            <a:endParaRPr lang="zh-CN" altLang="en-US" sz="1800" dirty="0"/>
          </a:p>
        </p:txBody>
      </p:sp>
      <p:sp>
        <p:nvSpPr>
          <p:cNvPr id="141" name="下箭头 140"/>
          <p:cNvSpPr/>
          <p:nvPr/>
        </p:nvSpPr>
        <p:spPr>
          <a:xfrm>
            <a:off x="8078241" y="2640047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42" name="下箭头 141"/>
          <p:cNvSpPr/>
          <p:nvPr/>
        </p:nvSpPr>
        <p:spPr>
          <a:xfrm>
            <a:off x="8088857" y="3573016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43" name="下箭头 142"/>
          <p:cNvSpPr/>
          <p:nvPr/>
        </p:nvSpPr>
        <p:spPr>
          <a:xfrm>
            <a:off x="8090930" y="4441676"/>
            <a:ext cx="337344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44" name="矩形 143"/>
          <p:cNvSpPr/>
          <p:nvPr/>
        </p:nvSpPr>
        <p:spPr>
          <a:xfrm>
            <a:off x="2386252" y="1863303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铜皮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45" name="直接箭头连接符 8"/>
          <p:cNvCxnSpPr>
            <a:cxnSpLocks noChangeShapeType="1"/>
            <a:stCxn id="144" idx="1"/>
          </p:cNvCxnSpPr>
          <p:nvPr/>
        </p:nvCxnSpPr>
        <p:spPr bwMode="auto">
          <a:xfrm flipH="1">
            <a:off x="2131178" y="2017192"/>
            <a:ext cx="255074" cy="26447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6" name="直接箭头连接符 8"/>
          <p:cNvCxnSpPr>
            <a:cxnSpLocks noChangeShapeType="1"/>
          </p:cNvCxnSpPr>
          <p:nvPr/>
        </p:nvCxnSpPr>
        <p:spPr bwMode="auto">
          <a:xfrm flipH="1">
            <a:off x="2859650" y="3142819"/>
            <a:ext cx="255074" cy="26447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7" name="矩形 146"/>
          <p:cNvSpPr/>
          <p:nvPr/>
        </p:nvSpPr>
        <p:spPr>
          <a:xfrm>
            <a:off x="2840613" y="2833191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感光膜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251520" y="4005064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胶片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49" name="直接箭头连接符 8"/>
          <p:cNvCxnSpPr>
            <a:cxnSpLocks noChangeShapeType="1"/>
          </p:cNvCxnSpPr>
          <p:nvPr/>
        </p:nvCxnSpPr>
        <p:spPr bwMode="auto">
          <a:xfrm>
            <a:off x="755576" y="4321215"/>
            <a:ext cx="146356" cy="26447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直接箭头连接符 8"/>
          <p:cNvCxnSpPr>
            <a:cxnSpLocks noChangeShapeType="1"/>
          </p:cNvCxnSpPr>
          <p:nvPr/>
        </p:nvCxnSpPr>
        <p:spPr bwMode="auto">
          <a:xfrm>
            <a:off x="1403648" y="4286746"/>
            <a:ext cx="218443" cy="34283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" name="矩形 152"/>
          <p:cNvSpPr/>
          <p:nvPr/>
        </p:nvSpPr>
        <p:spPr>
          <a:xfrm>
            <a:off x="777775" y="4005064"/>
            <a:ext cx="841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图案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黑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54" name="直接箭头连接符 8"/>
          <p:cNvCxnSpPr>
            <a:cxnSpLocks noChangeShapeType="1"/>
          </p:cNvCxnSpPr>
          <p:nvPr/>
        </p:nvCxnSpPr>
        <p:spPr bwMode="auto">
          <a:xfrm>
            <a:off x="5089035" y="4365104"/>
            <a:ext cx="218443" cy="34283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5" name="矩形 154"/>
          <p:cNvSpPr/>
          <p:nvPr/>
        </p:nvSpPr>
        <p:spPr>
          <a:xfrm>
            <a:off x="4194199" y="4077072"/>
            <a:ext cx="1082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未曝光部分</a:t>
            </a:r>
            <a:endParaRPr lang="en-US" altLang="zh-CN" sz="14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被洗去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56" name="直接箭头连接符 8"/>
          <p:cNvCxnSpPr>
            <a:cxnSpLocks noChangeShapeType="1"/>
            <a:stCxn id="157" idx="3"/>
          </p:cNvCxnSpPr>
          <p:nvPr/>
        </p:nvCxnSpPr>
        <p:spPr bwMode="auto">
          <a:xfrm>
            <a:off x="5057601" y="3023374"/>
            <a:ext cx="257179" cy="363961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7" name="矩形 156"/>
          <p:cNvSpPr/>
          <p:nvPr/>
        </p:nvSpPr>
        <p:spPr>
          <a:xfrm>
            <a:off x="4154790" y="2761764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裸露部分</a:t>
            </a:r>
            <a:endParaRPr lang="en-US" altLang="zh-CN" sz="14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被腐蚀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108831"/>
      </p:ext>
    </p:extLst>
  </p:cSld>
  <p:clrMapOvr>
    <a:masterClrMapping/>
  </p:clrMapOvr>
  <p:transition>
    <p:wipe dir="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双面板工艺</a:t>
            </a:r>
          </a:p>
        </p:txBody>
      </p:sp>
      <p:sp>
        <p:nvSpPr>
          <p:cNvPr id="12" name="矩形 11"/>
          <p:cNvSpPr/>
          <p:nvPr/>
        </p:nvSpPr>
        <p:spPr>
          <a:xfrm>
            <a:off x="3851920" y="1261259"/>
            <a:ext cx="496855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碱性蚀刻法（正片）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6976786" y="3889573"/>
            <a:ext cx="1410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半成品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裸板</a:t>
            </a:r>
            <a:endParaRPr lang="zh-CN" altLang="en-US" dirty="0"/>
          </a:p>
        </p:txBody>
      </p:sp>
      <p:sp>
        <p:nvSpPr>
          <p:cNvPr id="117" name="矩形 116"/>
          <p:cNvSpPr/>
          <p:nvPr/>
        </p:nvSpPr>
        <p:spPr>
          <a:xfrm>
            <a:off x="6382220" y="4788040"/>
            <a:ext cx="272628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阻焊、丝印、检测、出货</a:t>
            </a:r>
            <a:endParaRPr lang="zh-CN" altLang="en-US" dirty="0"/>
          </a:p>
        </p:txBody>
      </p:sp>
      <p:grpSp>
        <p:nvGrpSpPr>
          <p:cNvPr id="87" name="Group 4"/>
          <p:cNvGrpSpPr>
            <a:grpSpLocks/>
          </p:cNvGrpSpPr>
          <p:nvPr/>
        </p:nvGrpSpPr>
        <p:grpSpPr bwMode="auto">
          <a:xfrm>
            <a:off x="149705" y="2270522"/>
            <a:ext cx="2617788" cy="457200"/>
            <a:chOff x="421" y="1125"/>
            <a:chExt cx="1634" cy="206"/>
          </a:xfrm>
        </p:grpSpPr>
        <p:sp>
          <p:nvSpPr>
            <p:cNvPr id="88" name="Rectangle 5"/>
            <p:cNvSpPr>
              <a:spLocks noChangeArrowheads="1"/>
            </p:cNvSpPr>
            <p:nvPr/>
          </p:nvSpPr>
          <p:spPr bwMode="auto">
            <a:xfrm>
              <a:off x="421" y="1154"/>
              <a:ext cx="1634" cy="14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4" name="Rectangle 6"/>
            <p:cNvSpPr>
              <a:spLocks noChangeArrowheads="1"/>
            </p:cNvSpPr>
            <p:nvPr/>
          </p:nvSpPr>
          <p:spPr bwMode="auto">
            <a:xfrm>
              <a:off x="421" y="1125"/>
              <a:ext cx="1634" cy="29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8" name="Rectangle 7"/>
            <p:cNvSpPr>
              <a:spLocks noChangeArrowheads="1"/>
            </p:cNvSpPr>
            <p:nvPr/>
          </p:nvSpPr>
          <p:spPr bwMode="auto">
            <a:xfrm>
              <a:off x="421" y="1301"/>
              <a:ext cx="1634" cy="30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39899" y="3401814"/>
            <a:ext cx="2617788" cy="596900"/>
            <a:chOff x="594858" y="3571999"/>
            <a:chExt cx="2743200" cy="596900"/>
          </a:xfrm>
        </p:grpSpPr>
        <p:grpSp>
          <p:nvGrpSpPr>
            <p:cNvPr id="120" name="Group 11"/>
            <p:cNvGrpSpPr>
              <a:grpSpLocks/>
            </p:cNvGrpSpPr>
            <p:nvPr/>
          </p:nvGrpSpPr>
          <p:grpSpPr bwMode="auto">
            <a:xfrm>
              <a:off x="594858" y="3571999"/>
              <a:ext cx="2743200" cy="596900"/>
              <a:chOff x="1968" y="2743"/>
              <a:chExt cx="1728" cy="376"/>
            </a:xfrm>
          </p:grpSpPr>
          <p:sp>
            <p:nvSpPr>
              <p:cNvPr id="125" name="Rectangle 12"/>
              <p:cNvSpPr>
                <a:spLocks noChangeArrowheads="1"/>
              </p:cNvSpPr>
              <p:nvPr/>
            </p:nvSpPr>
            <p:spPr bwMode="auto">
              <a:xfrm>
                <a:off x="1968" y="3072"/>
                <a:ext cx="1728" cy="47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6" name="Rectangle 13"/>
              <p:cNvSpPr>
                <a:spLocks noChangeArrowheads="1"/>
              </p:cNvSpPr>
              <p:nvPr/>
            </p:nvSpPr>
            <p:spPr bwMode="auto">
              <a:xfrm>
                <a:off x="1968" y="2743"/>
                <a:ext cx="1728" cy="47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1" name="Group 14"/>
            <p:cNvGrpSpPr>
              <a:grpSpLocks/>
            </p:cNvGrpSpPr>
            <p:nvPr/>
          </p:nvGrpSpPr>
          <p:grpSpPr bwMode="auto">
            <a:xfrm>
              <a:off x="594858" y="3645024"/>
              <a:ext cx="2743200" cy="457200"/>
              <a:chOff x="421" y="1125"/>
              <a:chExt cx="1634" cy="206"/>
            </a:xfrm>
          </p:grpSpPr>
          <p:sp>
            <p:nvSpPr>
              <p:cNvPr id="122" name="Rectangle 15"/>
              <p:cNvSpPr>
                <a:spLocks noChangeArrowheads="1"/>
              </p:cNvSpPr>
              <p:nvPr/>
            </p:nvSpPr>
            <p:spPr bwMode="auto">
              <a:xfrm>
                <a:off x="421" y="1154"/>
                <a:ext cx="1634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23" name="Rectangle 16"/>
              <p:cNvSpPr>
                <a:spLocks noChangeArrowheads="1"/>
              </p:cNvSpPr>
              <p:nvPr/>
            </p:nvSpPr>
            <p:spPr bwMode="auto">
              <a:xfrm>
                <a:off x="421" y="1125"/>
                <a:ext cx="163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24" name="Rectangle 17"/>
              <p:cNvSpPr>
                <a:spLocks noChangeArrowheads="1"/>
              </p:cNvSpPr>
              <p:nvPr/>
            </p:nvSpPr>
            <p:spPr bwMode="auto">
              <a:xfrm>
                <a:off x="421" y="1301"/>
                <a:ext cx="1634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27" name="组合 126"/>
          <p:cNvGrpSpPr/>
          <p:nvPr/>
        </p:nvGrpSpPr>
        <p:grpSpPr>
          <a:xfrm>
            <a:off x="149705" y="4610645"/>
            <a:ext cx="2617788" cy="684213"/>
            <a:chOff x="572559" y="4725144"/>
            <a:chExt cx="2743200" cy="684213"/>
          </a:xfrm>
        </p:grpSpPr>
        <p:grpSp>
          <p:nvGrpSpPr>
            <p:cNvPr id="128" name="Group 17"/>
            <p:cNvGrpSpPr>
              <a:grpSpLocks/>
            </p:cNvGrpSpPr>
            <p:nvPr/>
          </p:nvGrpSpPr>
          <p:grpSpPr bwMode="auto">
            <a:xfrm>
              <a:off x="572559" y="4725144"/>
              <a:ext cx="2743200" cy="684213"/>
              <a:chOff x="1920" y="1262"/>
              <a:chExt cx="1728" cy="431"/>
            </a:xfrm>
          </p:grpSpPr>
          <p:sp>
            <p:nvSpPr>
              <p:cNvPr id="138" name="Rectangle 18"/>
              <p:cNvSpPr>
                <a:spLocks noChangeArrowheads="1"/>
              </p:cNvSpPr>
              <p:nvPr/>
            </p:nvSpPr>
            <p:spPr bwMode="auto">
              <a:xfrm>
                <a:off x="1920" y="1262"/>
                <a:ext cx="1728" cy="431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srgbClr val="3366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39" name="Group 19"/>
              <p:cNvGrpSpPr>
                <a:grpSpLocks/>
              </p:cNvGrpSpPr>
              <p:nvPr/>
            </p:nvGrpSpPr>
            <p:grpSpPr bwMode="auto">
              <a:xfrm>
                <a:off x="1920" y="1296"/>
                <a:ext cx="1728" cy="363"/>
                <a:chOff x="1968" y="2743"/>
                <a:chExt cx="1728" cy="363"/>
              </a:xfrm>
            </p:grpSpPr>
            <p:sp>
              <p:nvSpPr>
                <p:cNvPr id="148" name="Rectangle 20"/>
                <p:cNvSpPr>
                  <a:spLocks noChangeArrowheads="1"/>
                </p:cNvSpPr>
                <p:nvPr/>
              </p:nvSpPr>
              <p:spPr bwMode="auto">
                <a:xfrm>
                  <a:off x="1968" y="2743"/>
                  <a:ext cx="1728" cy="363"/>
                </a:xfrm>
                <a:prstGeom prst="rect">
                  <a:avLst/>
                </a:prstGeom>
                <a:solidFill>
                  <a:srgbClr val="00CCFF"/>
                </a:solidFill>
                <a:ln w="9525">
                  <a:solidFill>
                    <a:srgbClr val="3366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49" name="Group 21"/>
                <p:cNvGrpSpPr>
                  <a:grpSpLocks/>
                </p:cNvGrpSpPr>
                <p:nvPr/>
              </p:nvGrpSpPr>
              <p:grpSpPr bwMode="auto">
                <a:xfrm>
                  <a:off x="1968" y="2784"/>
                  <a:ext cx="1728" cy="288"/>
                  <a:chOff x="421" y="1125"/>
                  <a:chExt cx="1634" cy="206"/>
                </a:xfrm>
              </p:grpSpPr>
              <p:sp>
                <p:nvSpPr>
                  <p:cNvPr id="150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154"/>
                    <a:ext cx="1634" cy="147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1" name="Rectangle 23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125"/>
                    <a:ext cx="1634" cy="29"/>
                  </a:xfrm>
                  <a:prstGeom prst="rect">
                    <a:avLst/>
                  </a:prstGeom>
                  <a:solidFill>
                    <a:srgbClr val="FFCC99"/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421" y="1301"/>
                    <a:ext cx="1634" cy="30"/>
                  </a:xfrm>
                  <a:prstGeom prst="rect">
                    <a:avLst/>
                  </a:prstGeom>
                  <a:solidFill>
                    <a:srgbClr val="FFCC99"/>
                  </a:solidFill>
                  <a:ln w="12700">
                    <a:solidFill>
                      <a:srgbClr val="000000"/>
                    </a:solidFill>
                    <a:miter lim="800000"/>
                    <a:headEnd type="none" w="sm" len="lg"/>
                    <a:tailEnd type="none" w="sm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40" name="Rectangle 25"/>
              <p:cNvSpPr>
                <a:spLocks noChangeArrowheads="1"/>
              </p:cNvSpPr>
              <p:nvPr/>
            </p:nvSpPr>
            <p:spPr bwMode="auto">
              <a:xfrm>
                <a:off x="2121" y="1663"/>
                <a:ext cx="30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1" name="Rectangle 26"/>
              <p:cNvSpPr>
                <a:spLocks noChangeArrowheads="1"/>
              </p:cNvSpPr>
              <p:nvPr/>
            </p:nvSpPr>
            <p:spPr bwMode="auto">
              <a:xfrm>
                <a:off x="2535" y="1663"/>
                <a:ext cx="167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2" name="Rectangle 27"/>
              <p:cNvSpPr>
                <a:spLocks noChangeArrowheads="1"/>
              </p:cNvSpPr>
              <p:nvPr/>
            </p:nvSpPr>
            <p:spPr bwMode="auto">
              <a:xfrm>
                <a:off x="2736" y="1271"/>
                <a:ext cx="24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3" name="Rectangle 28"/>
              <p:cNvSpPr>
                <a:spLocks noChangeArrowheads="1"/>
              </p:cNvSpPr>
              <p:nvPr/>
            </p:nvSpPr>
            <p:spPr bwMode="auto">
              <a:xfrm>
                <a:off x="2832" y="1663"/>
                <a:ext cx="219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4" name="Rectangle 29"/>
              <p:cNvSpPr>
                <a:spLocks noChangeArrowheads="1"/>
              </p:cNvSpPr>
              <p:nvPr/>
            </p:nvSpPr>
            <p:spPr bwMode="auto">
              <a:xfrm>
                <a:off x="3098" y="1271"/>
                <a:ext cx="30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5" name="Rectangle 30"/>
              <p:cNvSpPr>
                <a:spLocks noChangeArrowheads="1"/>
              </p:cNvSpPr>
              <p:nvPr/>
            </p:nvSpPr>
            <p:spPr bwMode="auto">
              <a:xfrm>
                <a:off x="2073" y="1271"/>
                <a:ext cx="515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6" name="Rectangle 31"/>
              <p:cNvSpPr>
                <a:spLocks noChangeArrowheads="1"/>
              </p:cNvSpPr>
              <p:nvPr/>
            </p:nvSpPr>
            <p:spPr bwMode="auto">
              <a:xfrm>
                <a:off x="3442" y="1663"/>
                <a:ext cx="118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47" name="Rectangle 32"/>
              <p:cNvSpPr>
                <a:spLocks noChangeArrowheads="1"/>
              </p:cNvSpPr>
              <p:nvPr/>
            </p:nvSpPr>
            <p:spPr bwMode="auto">
              <a:xfrm>
                <a:off x="3164" y="1663"/>
                <a:ext cx="189" cy="2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129" name="Group 34"/>
            <p:cNvGrpSpPr>
              <a:grpSpLocks/>
            </p:cNvGrpSpPr>
            <p:nvPr/>
          </p:nvGrpSpPr>
          <p:grpSpPr bwMode="auto">
            <a:xfrm>
              <a:off x="817034" y="4779119"/>
              <a:ext cx="2360613" cy="574675"/>
              <a:chOff x="3696" y="2064"/>
              <a:chExt cx="1487" cy="362"/>
            </a:xfrm>
          </p:grpSpPr>
          <p:sp>
            <p:nvSpPr>
              <p:cNvPr id="130" name="Rectangle 35"/>
              <p:cNvSpPr>
                <a:spLocks noChangeArrowheads="1"/>
              </p:cNvSpPr>
              <p:nvPr/>
            </p:nvSpPr>
            <p:spPr bwMode="auto">
              <a:xfrm>
                <a:off x="3744" y="2390"/>
                <a:ext cx="308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1" name="Rectangle 36"/>
              <p:cNvSpPr>
                <a:spLocks noChangeArrowheads="1"/>
              </p:cNvSpPr>
              <p:nvPr/>
            </p:nvSpPr>
            <p:spPr bwMode="auto">
              <a:xfrm>
                <a:off x="4158" y="2390"/>
                <a:ext cx="167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2" name="Rectangle 37"/>
              <p:cNvSpPr>
                <a:spLocks noChangeArrowheads="1"/>
              </p:cNvSpPr>
              <p:nvPr/>
            </p:nvSpPr>
            <p:spPr bwMode="auto">
              <a:xfrm>
                <a:off x="4357" y="2064"/>
                <a:ext cx="256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3" name="Rectangle 38"/>
              <p:cNvSpPr>
                <a:spLocks noChangeArrowheads="1"/>
              </p:cNvSpPr>
              <p:nvPr/>
            </p:nvSpPr>
            <p:spPr bwMode="auto">
              <a:xfrm>
                <a:off x="4455" y="2390"/>
                <a:ext cx="219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4" name="Rectangle 39"/>
              <p:cNvSpPr>
                <a:spLocks noChangeArrowheads="1"/>
              </p:cNvSpPr>
              <p:nvPr/>
            </p:nvSpPr>
            <p:spPr bwMode="auto">
              <a:xfrm>
                <a:off x="4721" y="2064"/>
                <a:ext cx="315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5" name="Rectangle 40"/>
              <p:cNvSpPr>
                <a:spLocks noChangeArrowheads="1"/>
              </p:cNvSpPr>
              <p:nvPr/>
            </p:nvSpPr>
            <p:spPr bwMode="auto">
              <a:xfrm>
                <a:off x="3696" y="2064"/>
                <a:ext cx="521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6" name="Rectangle 41"/>
              <p:cNvSpPr>
                <a:spLocks noChangeArrowheads="1"/>
              </p:cNvSpPr>
              <p:nvPr/>
            </p:nvSpPr>
            <p:spPr bwMode="auto">
              <a:xfrm>
                <a:off x="5065" y="2390"/>
                <a:ext cx="118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37" name="Rectangle 42"/>
              <p:cNvSpPr>
                <a:spLocks noChangeArrowheads="1"/>
              </p:cNvSpPr>
              <p:nvPr/>
            </p:nvSpPr>
            <p:spPr bwMode="auto">
              <a:xfrm>
                <a:off x="4787" y="2390"/>
                <a:ext cx="189" cy="36"/>
              </a:xfrm>
              <a:prstGeom prst="rect">
                <a:avLst/>
              </a:prstGeom>
              <a:solidFill>
                <a:srgbClr val="3399FF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53" name="下箭头 152"/>
          <p:cNvSpPr/>
          <p:nvPr/>
        </p:nvSpPr>
        <p:spPr>
          <a:xfrm>
            <a:off x="1260161" y="2918594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下箭头 153"/>
          <p:cNvSpPr/>
          <p:nvPr/>
        </p:nvSpPr>
        <p:spPr>
          <a:xfrm>
            <a:off x="1257355" y="4142730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1582083" y="2837294"/>
            <a:ext cx="839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压膜</a:t>
            </a:r>
            <a:endParaRPr lang="zh-CN" altLang="en-US" dirty="0"/>
          </a:p>
        </p:txBody>
      </p:sp>
      <p:sp>
        <p:nvSpPr>
          <p:cNvPr id="156" name="矩形 155"/>
          <p:cNvSpPr/>
          <p:nvPr/>
        </p:nvSpPr>
        <p:spPr>
          <a:xfrm>
            <a:off x="1619671" y="4102080"/>
            <a:ext cx="820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曝光</a:t>
            </a:r>
            <a:endParaRPr lang="zh-CN" altLang="en-US" dirty="0"/>
          </a:p>
        </p:txBody>
      </p:sp>
      <p:grpSp>
        <p:nvGrpSpPr>
          <p:cNvPr id="157" name="Group 6"/>
          <p:cNvGrpSpPr>
            <a:grpSpLocks/>
          </p:cNvGrpSpPr>
          <p:nvPr/>
        </p:nvGrpSpPr>
        <p:grpSpPr bwMode="auto">
          <a:xfrm>
            <a:off x="3210565" y="4693195"/>
            <a:ext cx="2617788" cy="608013"/>
            <a:chOff x="1968" y="2738"/>
            <a:chExt cx="1728" cy="383"/>
          </a:xfrm>
        </p:grpSpPr>
        <p:sp>
          <p:nvSpPr>
            <p:cNvPr id="158" name="Rectangle 7"/>
            <p:cNvSpPr>
              <a:spLocks noChangeArrowheads="1"/>
            </p:cNvSpPr>
            <p:nvPr/>
          </p:nvSpPr>
          <p:spPr bwMode="auto">
            <a:xfrm>
              <a:off x="1968" y="2784"/>
              <a:ext cx="1728" cy="292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9" name="Rectangle 8"/>
            <p:cNvSpPr>
              <a:spLocks noChangeArrowheads="1"/>
            </p:cNvSpPr>
            <p:nvPr/>
          </p:nvSpPr>
          <p:spPr bwMode="auto">
            <a:xfrm>
              <a:off x="1968" y="2828"/>
              <a:ext cx="1728" cy="21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0" name="Rectangle 9"/>
            <p:cNvSpPr>
              <a:spLocks noChangeArrowheads="1"/>
            </p:cNvSpPr>
            <p:nvPr/>
          </p:nvSpPr>
          <p:spPr bwMode="auto">
            <a:xfrm>
              <a:off x="2178" y="3078"/>
              <a:ext cx="30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1" name="Rectangle 10"/>
            <p:cNvSpPr>
              <a:spLocks noChangeArrowheads="1"/>
            </p:cNvSpPr>
            <p:nvPr/>
          </p:nvSpPr>
          <p:spPr bwMode="auto">
            <a:xfrm>
              <a:off x="2592" y="3078"/>
              <a:ext cx="167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2" name="Rectangle 11"/>
            <p:cNvSpPr>
              <a:spLocks noChangeArrowheads="1"/>
            </p:cNvSpPr>
            <p:nvPr/>
          </p:nvSpPr>
          <p:spPr bwMode="auto">
            <a:xfrm>
              <a:off x="2784" y="2738"/>
              <a:ext cx="24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" name="Rectangle 12"/>
            <p:cNvSpPr>
              <a:spLocks noChangeArrowheads="1"/>
            </p:cNvSpPr>
            <p:nvPr/>
          </p:nvSpPr>
          <p:spPr bwMode="auto">
            <a:xfrm>
              <a:off x="2889" y="3078"/>
              <a:ext cx="21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4" name="Rectangle 13"/>
            <p:cNvSpPr>
              <a:spLocks noChangeArrowheads="1"/>
            </p:cNvSpPr>
            <p:nvPr/>
          </p:nvSpPr>
          <p:spPr bwMode="auto">
            <a:xfrm>
              <a:off x="3146" y="2738"/>
              <a:ext cx="308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5" name="Rectangle 14"/>
            <p:cNvSpPr>
              <a:spLocks noChangeArrowheads="1"/>
            </p:cNvSpPr>
            <p:nvPr/>
          </p:nvSpPr>
          <p:spPr bwMode="auto">
            <a:xfrm>
              <a:off x="2121" y="2738"/>
              <a:ext cx="515" cy="44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6" name="Rectangle 15"/>
            <p:cNvSpPr>
              <a:spLocks noChangeArrowheads="1"/>
            </p:cNvSpPr>
            <p:nvPr/>
          </p:nvSpPr>
          <p:spPr bwMode="auto">
            <a:xfrm>
              <a:off x="3499" y="3078"/>
              <a:ext cx="118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7" name="Rectangle 16"/>
            <p:cNvSpPr>
              <a:spLocks noChangeArrowheads="1"/>
            </p:cNvSpPr>
            <p:nvPr/>
          </p:nvSpPr>
          <p:spPr bwMode="auto">
            <a:xfrm>
              <a:off x="3221" y="3078"/>
              <a:ext cx="189" cy="4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68" name="下箭头 167"/>
          <p:cNvSpPr/>
          <p:nvPr/>
        </p:nvSpPr>
        <p:spPr>
          <a:xfrm rot="16200000">
            <a:off x="2842427" y="4872792"/>
            <a:ext cx="337344" cy="2748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69" name="矩形 168"/>
          <p:cNvSpPr/>
          <p:nvPr/>
        </p:nvSpPr>
        <p:spPr>
          <a:xfrm>
            <a:off x="2615764" y="4293096"/>
            <a:ext cx="80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显影</a:t>
            </a:r>
            <a:endParaRPr lang="zh-CN" altLang="en-US" dirty="0"/>
          </a:p>
        </p:txBody>
      </p:sp>
      <p:sp>
        <p:nvSpPr>
          <p:cNvPr id="170" name="下箭头 169"/>
          <p:cNvSpPr/>
          <p:nvPr/>
        </p:nvSpPr>
        <p:spPr>
          <a:xfrm rot="10800000">
            <a:off x="4382125" y="4142730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81" name="矩形 180"/>
          <p:cNvSpPr/>
          <p:nvPr/>
        </p:nvSpPr>
        <p:spPr>
          <a:xfrm>
            <a:off x="4945702" y="4149080"/>
            <a:ext cx="988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电镀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锡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  <a:endParaRPr lang="zh-CN" altLang="en-US" dirty="0"/>
          </a:p>
        </p:txBody>
      </p:sp>
      <p:sp>
        <p:nvSpPr>
          <p:cNvPr id="204" name="矩形 203"/>
          <p:cNvSpPr/>
          <p:nvPr/>
        </p:nvSpPr>
        <p:spPr>
          <a:xfrm>
            <a:off x="1064608" y="1825079"/>
            <a:ext cx="699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铜皮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205" name="直接箭头连接符 8"/>
          <p:cNvCxnSpPr>
            <a:cxnSpLocks noChangeShapeType="1"/>
          </p:cNvCxnSpPr>
          <p:nvPr/>
        </p:nvCxnSpPr>
        <p:spPr bwMode="auto">
          <a:xfrm>
            <a:off x="1698714" y="2017191"/>
            <a:ext cx="104819" cy="26447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6" name="直接箭头连接符 8"/>
          <p:cNvCxnSpPr>
            <a:cxnSpLocks noChangeShapeType="1"/>
          </p:cNvCxnSpPr>
          <p:nvPr/>
        </p:nvCxnSpPr>
        <p:spPr bwMode="auto">
          <a:xfrm>
            <a:off x="715804" y="3140968"/>
            <a:ext cx="188945" cy="23164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7" name="矩形 206"/>
          <p:cNvSpPr/>
          <p:nvPr/>
        </p:nvSpPr>
        <p:spPr>
          <a:xfrm>
            <a:off x="198206" y="2833191"/>
            <a:ext cx="762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感光膜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08" name="矩形 207"/>
          <p:cNvSpPr/>
          <p:nvPr/>
        </p:nvSpPr>
        <p:spPr>
          <a:xfrm>
            <a:off x="-108520" y="4005064"/>
            <a:ext cx="7523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胶片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209" name="直接箭头连接符 8"/>
          <p:cNvCxnSpPr>
            <a:cxnSpLocks noChangeShapeType="1"/>
          </p:cNvCxnSpPr>
          <p:nvPr/>
        </p:nvCxnSpPr>
        <p:spPr bwMode="auto">
          <a:xfrm>
            <a:off x="467544" y="4321215"/>
            <a:ext cx="146356" cy="264477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0" name="直接箭头连接符 8"/>
          <p:cNvCxnSpPr>
            <a:cxnSpLocks noChangeShapeType="1"/>
          </p:cNvCxnSpPr>
          <p:nvPr/>
        </p:nvCxnSpPr>
        <p:spPr bwMode="auto">
          <a:xfrm>
            <a:off x="1076003" y="4286746"/>
            <a:ext cx="218443" cy="34283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1" name="矩形 210"/>
          <p:cNvSpPr/>
          <p:nvPr/>
        </p:nvSpPr>
        <p:spPr>
          <a:xfrm>
            <a:off x="561446" y="4005064"/>
            <a:ext cx="8229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图案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黑</a:t>
            </a:r>
            <a:r>
              <a:rPr lang="en-US" altLang="zh-CN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212" name="直接箭头连接符 8"/>
          <p:cNvCxnSpPr>
            <a:cxnSpLocks noChangeShapeType="1"/>
          </p:cNvCxnSpPr>
          <p:nvPr/>
        </p:nvCxnSpPr>
        <p:spPr bwMode="auto">
          <a:xfrm>
            <a:off x="4166544" y="4365104"/>
            <a:ext cx="218443" cy="34283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3" name="矩形 212"/>
          <p:cNvSpPr/>
          <p:nvPr/>
        </p:nvSpPr>
        <p:spPr>
          <a:xfrm>
            <a:off x="3203848" y="4077072"/>
            <a:ext cx="11484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未曝光部分</a:t>
            </a:r>
            <a:endParaRPr lang="en-US" altLang="zh-CN" sz="14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被洗去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250177" y="3354784"/>
            <a:ext cx="2617788" cy="619720"/>
            <a:chOff x="4133056" y="3354784"/>
            <a:chExt cx="2743200" cy="619720"/>
          </a:xfrm>
        </p:grpSpPr>
        <p:sp>
          <p:nvSpPr>
            <p:cNvPr id="236" name="Rectangle 14"/>
            <p:cNvSpPr>
              <a:spLocks noChangeArrowheads="1"/>
            </p:cNvSpPr>
            <p:nvPr/>
          </p:nvSpPr>
          <p:spPr bwMode="auto">
            <a:xfrm>
              <a:off x="4136504" y="3889573"/>
              <a:ext cx="2736303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30" name="Rectangle 14"/>
            <p:cNvSpPr>
              <a:spLocks noChangeArrowheads="1"/>
            </p:cNvSpPr>
            <p:nvPr/>
          </p:nvSpPr>
          <p:spPr bwMode="auto">
            <a:xfrm>
              <a:off x="4139952" y="3354784"/>
              <a:ext cx="2736303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7" name="Rectangle 7"/>
            <p:cNvSpPr>
              <a:spLocks noChangeArrowheads="1"/>
            </p:cNvSpPr>
            <p:nvPr/>
          </p:nvSpPr>
          <p:spPr bwMode="auto">
            <a:xfrm>
              <a:off x="4133056" y="3430017"/>
              <a:ext cx="2743200" cy="463550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8" name="Rectangle 8"/>
            <p:cNvSpPr>
              <a:spLocks noChangeArrowheads="1"/>
            </p:cNvSpPr>
            <p:nvPr/>
          </p:nvSpPr>
          <p:spPr bwMode="auto">
            <a:xfrm>
              <a:off x="4133056" y="3499867"/>
              <a:ext cx="2743200" cy="34131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9" name="Rectangle 9"/>
            <p:cNvSpPr>
              <a:spLocks noChangeArrowheads="1"/>
            </p:cNvSpPr>
            <p:nvPr/>
          </p:nvSpPr>
          <p:spPr bwMode="auto">
            <a:xfrm>
              <a:off x="4466431" y="3896742"/>
              <a:ext cx="488950" cy="6826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0" name="Rectangle 10"/>
            <p:cNvSpPr>
              <a:spLocks noChangeArrowheads="1"/>
            </p:cNvSpPr>
            <p:nvPr/>
          </p:nvSpPr>
          <p:spPr bwMode="auto">
            <a:xfrm>
              <a:off x="5123656" y="3896742"/>
              <a:ext cx="265113" cy="6826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1" name="Rectangle 11"/>
            <p:cNvSpPr>
              <a:spLocks noChangeArrowheads="1"/>
            </p:cNvSpPr>
            <p:nvPr/>
          </p:nvSpPr>
          <p:spPr bwMode="auto">
            <a:xfrm>
              <a:off x="5428456" y="3356992"/>
              <a:ext cx="393700" cy="69850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2" name="Rectangle 12"/>
            <p:cNvSpPr>
              <a:spLocks noChangeArrowheads="1"/>
            </p:cNvSpPr>
            <p:nvPr/>
          </p:nvSpPr>
          <p:spPr bwMode="auto">
            <a:xfrm>
              <a:off x="5595144" y="3896742"/>
              <a:ext cx="347663" cy="6826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3" name="Rectangle 13"/>
            <p:cNvSpPr>
              <a:spLocks noChangeArrowheads="1"/>
            </p:cNvSpPr>
            <p:nvPr/>
          </p:nvSpPr>
          <p:spPr bwMode="auto">
            <a:xfrm>
              <a:off x="6003131" y="3356992"/>
              <a:ext cx="488950" cy="69850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4" name="Rectangle 14"/>
            <p:cNvSpPr>
              <a:spLocks noChangeArrowheads="1"/>
            </p:cNvSpPr>
            <p:nvPr/>
          </p:nvSpPr>
          <p:spPr bwMode="auto">
            <a:xfrm>
              <a:off x="4375944" y="3356992"/>
              <a:ext cx="817563" cy="69850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5" name="Rectangle 15"/>
            <p:cNvSpPr>
              <a:spLocks noChangeArrowheads="1"/>
            </p:cNvSpPr>
            <p:nvPr/>
          </p:nvSpPr>
          <p:spPr bwMode="auto">
            <a:xfrm>
              <a:off x="6563519" y="3896742"/>
              <a:ext cx="187325" cy="6826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26" name="Rectangle 16"/>
            <p:cNvSpPr>
              <a:spLocks noChangeArrowheads="1"/>
            </p:cNvSpPr>
            <p:nvPr/>
          </p:nvSpPr>
          <p:spPr bwMode="auto">
            <a:xfrm>
              <a:off x="6122194" y="3896742"/>
              <a:ext cx="300038" cy="68263"/>
            </a:xfrm>
            <a:prstGeom prst="rect">
              <a:avLst/>
            </a:prstGeom>
            <a:solidFill>
              <a:srgbClr val="3399FF"/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237" name="直接箭头连接符 8"/>
          <p:cNvCxnSpPr>
            <a:cxnSpLocks noChangeShapeType="1"/>
          </p:cNvCxnSpPr>
          <p:nvPr/>
        </p:nvCxnSpPr>
        <p:spPr bwMode="auto">
          <a:xfrm>
            <a:off x="4224499" y="3068960"/>
            <a:ext cx="218443" cy="34283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8" name="矩形 237"/>
          <p:cNvSpPr/>
          <p:nvPr/>
        </p:nvSpPr>
        <p:spPr>
          <a:xfrm>
            <a:off x="3169691" y="2780928"/>
            <a:ext cx="10759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裸露部分</a:t>
            </a:r>
            <a:endParaRPr lang="en-US" altLang="zh-CN" sz="14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镀锡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39" name="下箭头 238"/>
          <p:cNvSpPr/>
          <p:nvPr/>
        </p:nvSpPr>
        <p:spPr>
          <a:xfrm rot="10800000">
            <a:off x="4498822" y="2924686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3233707" y="2132856"/>
            <a:ext cx="2617788" cy="672728"/>
            <a:chOff x="4253706" y="2108200"/>
            <a:chExt cx="2743200" cy="672728"/>
          </a:xfrm>
        </p:grpSpPr>
        <p:sp>
          <p:nvSpPr>
            <p:cNvPr id="241" name="Rectangle 14"/>
            <p:cNvSpPr>
              <a:spLocks noChangeArrowheads="1"/>
            </p:cNvSpPr>
            <p:nvPr/>
          </p:nvSpPr>
          <p:spPr bwMode="auto">
            <a:xfrm>
              <a:off x="4257154" y="2684219"/>
              <a:ext cx="2736303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2" name="Rectangle 14"/>
            <p:cNvSpPr>
              <a:spLocks noChangeArrowheads="1"/>
            </p:cNvSpPr>
            <p:nvPr/>
          </p:nvSpPr>
          <p:spPr bwMode="auto">
            <a:xfrm>
              <a:off x="4260602" y="2149430"/>
              <a:ext cx="2736303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3" name="Rectangle 7"/>
            <p:cNvSpPr>
              <a:spLocks noChangeArrowheads="1"/>
            </p:cNvSpPr>
            <p:nvPr/>
          </p:nvSpPr>
          <p:spPr bwMode="auto">
            <a:xfrm>
              <a:off x="4253706" y="2224663"/>
              <a:ext cx="2743200" cy="463550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4" name="Rectangle 8"/>
            <p:cNvSpPr>
              <a:spLocks noChangeArrowheads="1"/>
            </p:cNvSpPr>
            <p:nvPr/>
          </p:nvSpPr>
          <p:spPr bwMode="auto">
            <a:xfrm>
              <a:off x="4253706" y="2294513"/>
              <a:ext cx="2743200" cy="34131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" name="Rectangle 9"/>
            <p:cNvSpPr>
              <a:spLocks noChangeArrowheads="1"/>
            </p:cNvSpPr>
            <p:nvPr/>
          </p:nvSpPr>
          <p:spPr bwMode="auto">
            <a:xfrm>
              <a:off x="4587081" y="2691388"/>
              <a:ext cx="488950" cy="8954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6" name="Rectangle 10"/>
            <p:cNvSpPr>
              <a:spLocks noChangeArrowheads="1"/>
            </p:cNvSpPr>
            <p:nvPr/>
          </p:nvSpPr>
          <p:spPr bwMode="auto">
            <a:xfrm>
              <a:off x="5244306" y="2691388"/>
              <a:ext cx="265113" cy="8954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7" name="Rectangle 11"/>
            <p:cNvSpPr>
              <a:spLocks noChangeArrowheads="1"/>
            </p:cNvSpPr>
            <p:nvPr/>
          </p:nvSpPr>
          <p:spPr bwMode="auto">
            <a:xfrm>
              <a:off x="5549106" y="2108200"/>
              <a:ext cx="393700" cy="113288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8" name="Rectangle 12"/>
            <p:cNvSpPr>
              <a:spLocks noChangeArrowheads="1"/>
            </p:cNvSpPr>
            <p:nvPr/>
          </p:nvSpPr>
          <p:spPr bwMode="auto">
            <a:xfrm>
              <a:off x="5715794" y="2691388"/>
              <a:ext cx="347663" cy="8954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9" name="Rectangle 13"/>
            <p:cNvSpPr>
              <a:spLocks noChangeArrowheads="1"/>
            </p:cNvSpPr>
            <p:nvPr/>
          </p:nvSpPr>
          <p:spPr bwMode="auto">
            <a:xfrm>
              <a:off x="6123781" y="2108200"/>
              <a:ext cx="488950" cy="113288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50" name="Rectangle 14"/>
            <p:cNvSpPr>
              <a:spLocks noChangeArrowheads="1"/>
            </p:cNvSpPr>
            <p:nvPr/>
          </p:nvSpPr>
          <p:spPr bwMode="auto">
            <a:xfrm>
              <a:off x="4496594" y="2108200"/>
              <a:ext cx="817563" cy="113288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51" name="Rectangle 15"/>
            <p:cNvSpPr>
              <a:spLocks noChangeArrowheads="1"/>
            </p:cNvSpPr>
            <p:nvPr/>
          </p:nvSpPr>
          <p:spPr bwMode="auto">
            <a:xfrm>
              <a:off x="6684169" y="2691388"/>
              <a:ext cx="187325" cy="8954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52" name="Rectangle 16"/>
            <p:cNvSpPr>
              <a:spLocks noChangeArrowheads="1"/>
            </p:cNvSpPr>
            <p:nvPr/>
          </p:nvSpPr>
          <p:spPr bwMode="auto">
            <a:xfrm>
              <a:off x="6242844" y="2691388"/>
              <a:ext cx="300038" cy="8954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57" name="矩形 256"/>
          <p:cNvSpPr/>
          <p:nvPr/>
        </p:nvSpPr>
        <p:spPr>
          <a:xfrm>
            <a:off x="5127816" y="2915652"/>
            <a:ext cx="8063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去膜</a:t>
            </a:r>
            <a:endParaRPr lang="zh-CN" altLang="en-US" dirty="0"/>
          </a:p>
        </p:txBody>
      </p:sp>
      <p:cxnSp>
        <p:nvCxnSpPr>
          <p:cNvPr id="258" name="直接箭头连接符 8"/>
          <p:cNvCxnSpPr>
            <a:cxnSpLocks noChangeShapeType="1"/>
          </p:cNvCxnSpPr>
          <p:nvPr/>
        </p:nvCxnSpPr>
        <p:spPr bwMode="auto">
          <a:xfrm flipH="1">
            <a:off x="4393100" y="1863303"/>
            <a:ext cx="274395" cy="27137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9" name="矩形 258"/>
          <p:cNvSpPr/>
          <p:nvPr/>
        </p:nvSpPr>
        <p:spPr>
          <a:xfrm>
            <a:off x="4737158" y="1709415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耐腐蚀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260" name="直接箭头连接符 8"/>
          <p:cNvCxnSpPr>
            <a:cxnSpLocks noChangeShapeType="1"/>
          </p:cNvCxnSpPr>
          <p:nvPr/>
        </p:nvCxnSpPr>
        <p:spPr bwMode="auto">
          <a:xfrm>
            <a:off x="3621096" y="1968822"/>
            <a:ext cx="305675" cy="27137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1" name="矩形 260"/>
          <p:cNvSpPr/>
          <p:nvPr/>
        </p:nvSpPr>
        <p:spPr>
          <a:xfrm>
            <a:off x="2843807" y="1787161"/>
            <a:ext cx="8845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不耐蚀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62" name="下箭头 261"/>
          <p:cNvSpPr/>
          <p:nvPr/>
        </p:nvSpPr>
        <p:spPr>
          <a:xfrm rot="16200000">
            <a:off x="5980919" y="2319169"/>
            <a:ext cx="337344" cy="2748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263" name="矩形 262"/>
          <p:cNvSpPr/>
          <p:nvPr/>
        </p:nvSpPr>
        <p:spPr>
          <a:xfrm>
            <a:off x="5652119" y="1844824"/>
            <a:ext cx="1074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蚀刻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6444207" y="2108200"/>
            <a:ext cx="2617788" cy="672728"/>
            <a:chOff x="6444207" y="2108200"/>
            <a:chExt cx="2617788" cy="672728"/>
          </a:xfrm>
        </p:grpSpPr>
        <p:sp>
          <p:nvSpPr>
            <p:cNvPr id="265" name="Rectangle 14"/>
            <p:cNvSpPr>
              <a:spLocks noChangeArrowheads="1"/>
            </p:cNvSpPr>
            <p:nvPr/>
          </p:nvSpPr>
          <p:spPr bwMode="auto">
            <a:xfrm>
              <a:off x="6447497" y="2684219"/>
              <a:ext cx="2611206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66" name="Rectangle 14"/>
            <p:cNvSpPr>
              <a:spLocks noChangeArrowheads="1"/>
            </p:cNvSpPr>
            <p:nvPr/>
          </p:nvSpPr>
          <p:spPr bwMode="auto">
            <a:xfrm>
              <a:off x="6450788" y="2149430"/>
              <a:ext cx="2611206" cy="849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67" name="Rectangle 7"/>
            <p:cNvSpPr>
              <a:spLocks noChangeArrowheads="1"/>
            </p:cNvSpPr>
            <p:nvPr/>
          </p:nvSpPr>
          <p:spPr bwMode="auto">
            <a:xfrm>
              <a:off x="6444207" y="2224663"/>
              <a:ext cx="2617788" cy="463550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8" name="Rectangle 8"/>
            <p:cNvSpPr>
              <a:spLocks noChangeArrowheads="1"/>
            </p:cNvSpPr>
            <p:nvPr/>
          </p:nvSpPr>
          <p:spPr bwMode="auto">
            <a:xfrm>
              <a:off x="6444207" y="2294513"/>
              <a:ext cx="2617788" cy="34131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69" name="Rectangle 9"/>
            <p:cNvSpPr>
              <a:spLocks noChangeArrowheads="1"/>
            </p:cNvSpPr>
            <p:nvPr/>
          </p:nvSpPr>
          <p:spPr bwMode="auto">
            <a:xfrm>
              <a:off x="6762341" y="2635826"/>
              <a:ext cx="466596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0" name="Rectangle 10"/>
            <p:cNvSpPr>
              <a:spLocks noChangeArrowheads="1"/>
            </p:cNvSpPr>
            <p:nvPr/>
          </p:nvSpPr>
          <p:spPr bwMode="auto">
            <a:xfrm>
              <a:off x="7389519" y="2635826"/>
              <a:ext cx="252993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1" name="Rectangle 11"/>
            <p:cNvSpPr>
              <a:spLocks noChangeArrowheads="1"/>
            </p:cNvSpPr>
            <p:nvPr/>
          </p:nvSpPr>
          <p:spPr bwMode="auto">
            <a:xfrm>
              <a:off x="7680385" y="2108200"/>
              <a:ext cx="375701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2" name="Rectangle 12"/>
            <p:cNvSpPr>
              <a:spLocks noChangeArrowheads="1"/>
            </p:cNvSpPr>
            <p:nvPr/>
          </p:nvSpPr>
          <p:spPr bwMode="auto">
            <a:xfrm>
              <a:off x="7839452" y="2635826"/>
              <a:ext cx="331769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3" name="Rectangle 13"/>
            <p:cNvSpPr>
              <a:spLocks noChangeArrowheads="1"/>
            </p:cNvSpPr>
            <p:nvPr/>
          </p:nvSpPr>
          <p:spPr bwMode="auto">
            <a:xfrm>
              <a:off x="8228787" y="2108200"/>
              <a:ext cx="466596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4" name="Rectangle 14"/>
            <p:cNvSpPr>
              <a:spLocks noChangeArrowheads="1"/>
            </p:cNvSpPr>
            <p:nvPr/>
          </p:nvSpPr>
          <p:spPr bwMode="auto">
            <a:xfrm>
              <a:off x="6675991" y="2108200"/>
              <a:ext cx="780186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5" name="Rectangle 15"/>
            <p:cNvSpPr>
              <a:spLocks noChangeArrowheads="1"/>
            </p:cNvSpPr>
            <p:nvPr/>
          </p:nvSpPr>
          <p:spPr bwMode="auto">
            <a:xfrm>
              <a:off x="8763556" y="2635826"/>
              <a:ext cx="178761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6" name="Rectangle 16"/>
            <p:cNvSpPr>
              <a:spLocks noChangeArrowheads="1"/>
            </p:cNvSpPr>
            <p:nvPr/>
          </p:nvSpPr>
          <p:spPr bwMode="auto">
            <a:xfrm>
              <a:off x="8342407" y="2635826"/>
              <a:ext cx="286321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81" name="下箭头 280"/>
          <p:cNvSpPr/>
          <p:nvPr/>
        </p:nvSpPr>
        <p:spPr>
          <a:xfrm>
            <a:off x="7485328" y="2952345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282" name="矩形 281"/>
          <p:cNvSpPr/>
          <p:nvPr/>
        </p:nvSpPr>
        <p:spPr>
          <a:xfrm>
            <a:off x="7807250" y="2861163"/>
            <a:ext cx="988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去锡</a:t>
            </a:r>
            <a:endParaRPr lang="zh-CN" altLang="en-US" dirty="0"/>
          </a:p>
        </p:txBody>
      </p:sp>
      <p:grpSp>
        <p:nvGrpSpPr>
          <p:cNvPr id="64" name="组合 63"/>
          <p:cNvGrpSpPr/>
          <p:nvPr/>
        </p:nvGrpSpPr>
        <p:grpSpPr>
          <a:xfrm>
            <a:off x="6372200" y="3284984"/>
            <a:ext cx="2630957" cy="672728"/>
            <a:chOff x="6287023" y="3284984"/>
            <a:chExt cx="2630957" cy="672728"/>
          </a:xfrm>
        </p:grpSpPr>
        <p:sp>
          <p:nvSpPr>
            <p:cNvPr id="311" name="Rectangle 7"/>
            <p:cNvSpPr>
              <a:spLocks noChangeArrowheads="1"/>
            </p:cNvSpPr>
            <p:nvPr/>
          </p:nvSpPr>
          <p:spPr bwMode="auto">
            <a:xfrm>
              <a:off x="6287023" y="3401447"/>
              <a:ext cx="2617788" cy="463550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2" name="Rectangle 8"/>
            <p:cNvSpPr>
              <a:spLocks noChangeArrowheads="1"/>
            </p:cNvSpPr>
            <p:nvPr/>
          </p:nvSpPr>
          <p:spPr bwMode="auto">
            <a:xfrm>
              <a:off x="6300192" y="3471297"/>
              <a:ext cx="2617788" cy="34131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rgbClr val="000000"/>
              </a:solidFill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3" name="Rectangle 9"/>
            <p:cNvSpPr>
              <a:spLocks noChangeArrowheads="1"/>
            </p:cNvSpPr>
            <p:nvPr/>
          </p:nvSpPr>
          <p:spPr bwMode="auto">
            <a:xfrm>
              <a:off x="6605157" y="3812610"/>
              <a:ext cx="466596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4" name="Rectangle 10"/>
            <p:cNvSpPr>
              <a:spLocks noChangeArrowheads="1"/>
            </p:cNvSpPr>
            <p:nvPr/>
          </p:nvSpPr>
          <p:spPr bwMode="auto">
            <a:xfrm>
              <a:off x="7232335" y="3812610"/>
              <a:ext cx="252993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5" name="Rectangle 11"/>
            <p:cNvSpPr>
              <a:spLocks noChangeArrowheads="1"/>
            </p:cNvSpPr>
            <p:nvPr/>
          </p:nvSpPr>
          <p:spPr bwMode="auto">
            <a:xfrm>
              <a:off x="7523201" y="3284984"/>
              <a:ext cx="375701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6" name="Rectangle 12"/>
            <p:cNvSpPr>
              <a:spLocks noChangeArrowheads="1"/>
            </p:cNvSpPr>
            <p:nvPr/>
          </p:nvSpPr>
          <p:spPr bwMode="auto">
            <a:xfrm>
              <a:off x="7682268" y="3812610"/>
              <a:ext cx="331769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7" name="Rectangle 13"/>
            <p:cNvSpPr>
              <a:spLocks noChangeArrowheads="1"/>
            </p:cNvSpPr>
            <p:nvPr/>
          </p:nvSpPr>
          <p:spPr bwMode="auto">
            <a:xfrm>
              <a:off x="8071603" y="3284984"/>
              <a:ext cx="466596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8" name="Rectangle 14"/>
            <p:cNvSpPr>
              <a:spLocks noChangeArrowheads="1"/>
            </p:cNvSpPr>
            <p:nvPr/>
          </p:nvSpPr>
          <p:spPr bwMode="auto">
            <a:xfrm>
              <a:off x="6518807" y="3284984"/>
              <a:ext cx="780186" cy="177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9" name="Rectangle 15"/>
            <p:cNvSpPr>
              <a:spLocks noChangeArrowheads="1"/>
            </p:cNvSpPr>
            <p:nvPr/>
          </p:nvSpPr>
          <p:spPr bwMode="auto">
            <a:xfrm>
              <a:off x="8606372" y="3812610"/>
              <a:ext cx="178761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20" name="Rectangle 16"/>
            <p:cNvSpPr>
              <a:spLocks noChangeArrowheads="1"/>
            </p:cNvSpPr>
            <p:nvPr/>
          </p:nvSpPr>
          <p:spPr bwMode="auto">
            <a:xfrm>
              <a:off x="8185223" y="3812610"/>
              <a:ext cx="286321" cy="145102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lg"/>
              <a:tailEnd type="none" w="sm" len="lg"/>
            </a:ln>
            <a:effectLst/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21" name="下箭头 320"/>
          <p:cNvSpPr/>
          <p:nvPr/>
        </p:nvSpPr>
        <p:spPr>
          <a:xfrm>
            <a:off x="7516015" y="4366509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322" name="Rectangle 3"/>
          <p:cNvSpPr>
            <a:spLocks noChangeArrowheads="1"/>
          </p:cNvSpPr>
          <p:nvPr/>
        </p:nvSpPr>
        <p:spPr bwMode="auto">
          <a:xfrm>
            <a:off x="323528" y="5589240"/>
            <a:ext cx="8640960" cy="792088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该层上所有的画线部分，在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上是铜箔保留的部分（正片），适合做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Layer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锡在碱性液体中稳定，采用碱性蚀刻剂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氯化铜铵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126330"/>
      </p:ext>
    </p:extLst>
  </p:cSld>
  <p:clrMapOvr>
    <a:masterClrMapping/>
  </p:clrMapOvr>
  <p:transition>
    <p:wipe dir="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多层板工艺</a:t>
            </a:r>
          </a:p>
        </p:txBody>
      </p:sp>
      <p:sp>
        <p:nvSpPr>
          <p:cNvPr id="117" name="矩形 116"/>
          <p:cNvSpPr/>
          <p:nvPr/>
        </p:nvSpPr>
        <p:spPr>
          <a:xfrm>
            <a:off x="395536" y="1916832"/>
            <a:ext cx="2621599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负片工艺制作内层</a:t>
            </a:r>
            <a:endParaRPr lang="zh-CN" altLang="en-US" dirty="0"/>
          </a:p>
        </p:txBody>
      </p:sp>
      <p:sp>
        <p:nvSpPr>
          <p:cNvPr id="263" name="矩形 262"/>
          <p:cNvSpPr/>
          <p:nvPr/>
        </p:nvSpPr>
        <p:spPr>
          <a:xfrm>
            <a:off x="1907704" y="4036422"/>
            <a:ext cx="1074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层压</a:t>
            </a:r>
            <a:endParaRPr lang="zh-CN" altLang="en-US" dirty="0"/>
          </a:p>
        </p:txBody>
      </p:sp>
      <p:sp>
        <p:nvSpPr>
          <p:cNvPr id="322" name="Rectangle 3"/>
          <p:cNvSpPr>
            <a:spLocks noChangeArrowheads="1"/>
          </p:cNvSpPr>
          <p:nvPr/>
        </p:nvSpPr>
        <p:spPr bwMode="auto">
          <a:xfrm>
            <a:off x="395536" y="5805264"/>
            <a:ext cx="8640960" cy="792088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负片工艺制作所有内层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(Plane)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，用正片工艺制作中间层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en-US" altLang="zh-CN" sz="1800" dirty="0" err="1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MidLayer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层压成后，用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正片工艺制作最外层信号层（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Top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、</a:t>
            </a:r>
            <a:r>
              <a:rPr lang="en-US" altLang="zh-CN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Bottom Layer</a:t>
            </a:r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93576" y="2404418"/>
            <a:ext cx="2586417" cy="1600200"/>
            <a:chOff x="393576" y="2404418"/>
            <a:chExt cx="2699583" cy="1600200"/>
          </a:xfrm>
        </p:grpSpPr>
        <p:grpSp>
          <p:nvGrpSpPr>
            <p:cNvPr id="172" name="Group 288"/>
            <p:cNvGrpSpPr>
              <a:grpSpLocks/>
            </p:cNvGrpSpPr>
            <p:nvPr/>
          </p:nvGrpSpPr>
          <p:grpSpPr bwMode="auto">
            <a:xfrm>
              <a:off x="393576" y="2723505"/>
              <a:ext cx="2699583" cy="344488"/>
              <a:chOff x="421" y="1766"/>
              <a:chExt cx="1646" cy="206"/>
            </a:xfrm>
          </p:grpSpPr>
          <p:sp>
            <p:nvSpPr>
              <p:cNvPr id="198" name="Rectangle 289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9" name="Rectangle 290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0" name="Rectangle 291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1" name="Rectangle 292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2" name="Rectangle 293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3" name="Rectangle 294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14" name="Rectangle 295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15" name="Rectangle 296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16" name="Rectangle 297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77" name="Line 312"/>
            <p:cNvSpPr>
              <a:spLocks noChangeShapeType="1"/>
            </p:cNvSpPr>
            <p:nvPr/>
          </p:nvSpPr>
          <p:spPr bwMode="auto">
            <a:xfrm>
              <a:off x="393576" y="3156893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8" name="Line 313"/>
            <p:cNvSpPr>
              <a:spLocks noChangeShapeType="1"/>
            </p:cNvSpPr>
            <p:nvPr/>
          </p:nvSpPr>
          <p:spPr bwMode="auto">
            <a:xfrm>
              <a:off x="393576" y="3253730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9" name="Line 314"/>
            <p:cNvSpPr>
              <a:spLocks noChangeShapeType="1"/>
            </p:cNvSpPr>
            <p:nvPr/>
          </p:nvSpPr>
          <p:spPr bwMode="auto">
            <a:xfrm>
              <a:off x="393576" y="2644130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0" name="Line 315"/>
            <p:cNvSpPr>
              <a:spLocks noChangeShapeType="1"/>
            </p:cNvSpPr>
            <p:nvPr/>
          </p:nvSpPr>
          <p:spPr bwMode="auto">
            <a:xfrm>
              <a:off x="393576" y="3763318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2" name="Line 316"/>
            <p:cNvSpPr>
              <a:spLocks noChangeShapeType="1"/>
            </p:cNvSpPr>
            <p:nvPr/>
          </p:nvSpPr>
          <p:spPr bwMode="auto">
            <a:xfrm>
              <a:off x="393576" y="2564755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3" name="Line 317"/>
            <p:cNvSpPr>
              <a:spLocks noChangeShapeType="1"/>
            </p:cNvSpPr>
            <p:nvPr/>
          </p:nvSpPr>
          <p:spPr bwMode="auto">
            <a:xfrm>
              <a:off x="393576" y="3844280"/>
              <a:ext cx="2699583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" name="Rectangle 318"/>
            <p:cNvSpPr>
              <a:spLocks noChangeArrowheads="1"/>
            </p:cNvSpPr>
            <p:nvPr/>
          </p:nvSpPr>
          <p:spPr bwMode="auto">
            <a:xfrm>
              <a:off x="393576" y="2404418"/>
              <a:ext cx="2699583" cy="79375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" name="Rectangle 319"/>
            <p:cNvSpPr>
              <a:spLocks noChangeArrowheads="1"/>
            </p:cNvSpPr>
            <p:nvPr/>
          </p:nvSpPr>
          <p:spPr bwMode="auto">
            <a:xfrm>
              <a:off x="393576" y="3923655"/>
              <a:ext cx="2699583" cy="80963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88" name="Group 353"/>
            <p:cNvGrpSpPr>
              <a:grpSpLocks/>
            </p:cNvGrpSpPr>
            <p:nvPr/>
          </p:nvGrpSpPr>
          <p:grpSpPr bwMode="auto">
            <a:xfrm>
              <a:off x="393576" y="3352155"/>
              <a:ext cx="2699583" cy="344488"/>
              <a:chOff x="421" y="1766"/>
              <a:chExt cx="1646" cy="206"/>
            </a:xfrm>
          </p:grpSpPr>
          <p:sp>
            <p:nvSpPr>
              <p:cNvPr id="189" name="Rectangle 354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0" name="Rectangle 355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1" name="Rectangle 356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2" name="Rectangle 357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3" name="Rectangle 358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4" name="Rectangle 359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5" name="Rectangle 360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6" name="Rectangle 361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7" name="Rectangle 362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227" name="Group 365"/>
          <p:cNvGrpSpPr>
            <a:grpSpLocks/>
          </p:cNvGrpSpPr>
          <p:nvPr/>
        </p:nvGrpSpPr>
        <p:grpSpPr bwMode="auto">
          <a:xfrm>
            <a:off x="395536" y="4437112"/>
            <a:ext cx="2621599" cy="1219200"/>
            <a:chOff x="2112" y="2880"/>
            <a:chExt cx="1680" cy="768"/>
          </a:xfrm>
        </p:grpSpPr>
        <p:sp>
          <p:nvSpPr>
            <p:cNvPr id="228" name="Rectangle 324"/>
            <p:cNvSpPr>
              <a:spLocks noChangeArrowheads="1"/>
            </p:cNvSpPr>
            <p:nvPr/>
          </p:nvSpPr>
          <p:spPr bwMode="auto">
            <a:xfrm>
              <a:off x="2112" y="2880"/>
              <a:ext cx="1680" cy="768"/>
            </a:xfrm>
            <a:prstGeom prst="rect">
              <a:avLst/>
            </a:prstGeom>
            <a:solidFill>
              <a:srgbClr val="FFFF99"/>
            </a:solidFill>
            <a:ln w="0">
              <a:solidFill>
                <a:srgbClr val="0000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29" name="Group 325"/>
            <p:cNvGrpSpPr>
              <a:grpSpLocks/>
            </p:cNvGrpSpPr>
            <p:nvPr/>
          </p:nvGrpSpPr>
          <p:grpSpPr bwMode="auto">
            <a:xfrm>
              <a:off x="2112" y="2998"/>
              <a:ext cx="1680" cy="254"/>
              <a:chOff x="421" y="1766"/>
              <a:chExt cx="1646" cy="206"/>
            </a:xfrm>
          </p:grpSpPr>
          <p:sp>
            <p:nvSpPr>
              <p:cNvPr id="283" name="Rectangle 326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4" name="Rectangle 327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5" name="Rectangle 328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6" name="Rectangle 329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7" name="Rectangle 330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8" name="Rectangle 331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9" name="Rectangle 332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90" name="Rectangle 333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91" name="Rectangle 334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231" name="Group 335"/>
            <p:cNvGrpSpPr>
              <a:grpSpLocks/>
            </p:cNvGrpSpPr>
            <p:nvPr/>
          </p:nvGrpSpPr>
          <p:grpSpPr bwMode="auto">
            <a:xfrm>
              <a:off x="2112" y="3294"/>
              <a:ext cx="1680" cy="253"/>
              <a:chOff x="421" y="1766"/>
              <a:chExt cx="1646" cy="206"/>
            </a:xfrm>
          </p:grpSpPr>
          <p:sp>
            <p:nvSpPr>
              <p:cNvPr id="253" name="Rectangle 336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54" name="Rectangle 337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55" name="Rectangle 338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56" name="Rectangle 339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64" name="Rectangle 340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77" name="Rectangle 341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78" name="Rectangle 342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79" name="Rectangle 343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0" name="Rectangle 344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32" name="Line 345"/>
            <p:cNvSpPr>
              <a:spLocks noChangeShapeType="1"/>
            </p:cNvSpPr>
            <p:nvPr/>
          </p:nvSpPr>
          <p:spPr bwMode="auto">
            <a:xfrm>
              <a:off x="2112" y="3273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3" name="Line 346"/>
            <p:cNvSpPr>
              <a:spLocks noChangeShapeType="1"/>
            </p:cNvSpPr>
            <p:nvPr/>
          </p:nvSpPr>
          <p:spPr bwMode="auto">
            <a:xfrm>
              <a:off x="2112" y="3568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4" name="Line 347"/>
            <p:cNvSpPr>
              <a:spLocks noChangeShapeType="1"/>
            </p:cNvSpPr>
            <p:nvPr/>
          </p:nvSpPr>
          <p:spPr bwMode="auto">
            <a:xfrm>
              <a:off x="2112" y="2969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" name="Rectangle 348"/>
            <p:cNvSpPr>
              <a:spLocks noChangeArrowheads="1"/>
            </p:cNvSpPr>
            <p:nvPr/>
          </p:nvSpPr>
          <p:spPr bwMode="auto">
            <a:xfrm>
              <a:off x="2112" y="2880"/>
              <a:ext cx="1680" cy="59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0" name="Rectangle 349"/>
            <p:cNvSpPr>
              <a:spLocks noChangeArrowheads="1"/>
            </p:cNvSpPr>
            <p:nvPr/>
          </p:nvSpPr>
          <p:spPr bwMode="auto">
            <a:xfrm>
              <a:off x="2112" y="3589"/>
              <a:ext cx="1680" cy="59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92" name="下箭头 291"/>
          <p:cNvSpPr/>
          <p:nvPr/>
        </p:nvSpPr>
        <p:spPr>
          <a:xfrm>
            <a:off x="1585782" y="4077072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下箭头 292"/>
          <p:cNvSpPr/>
          <p:nvPr/>
        </p:nvSpPr>
        <p:spPr>
          <a:xfrm rot="16200000">
            <a:off x="3244616" y="4956905"/>
            <a:ext cx="337344" cy="2748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grpSp>
        <p:nvGrpSpPr>
          <p:cNvPr id="294" name="Group 337"/>
          <p:cNvGrpSpPr>
            <a:grpSpLocks/>
          </p:cNvGrpSpPr>
          <p:nvPr/>
        </p:nvGrpSpPr>
        <p:grpSpPr bwMode="auto">
          <a:xfrm>
            <a:off x="3790503" y="4460024"/>
            <a:ext cx="2414795" cy="1196288"/>
            <a:chOff x="2112" y="1296"/>
            <a:chExt cx="1680" cy="626"/>
          </a:xfrm>
        </p:grpSpPr>
        <p:sp>
          <p:nvSpPr>
            <p:cNvPr id="295" name="Rectangle 233"/>
            <p:cNvSpPr>
              <a:spLocks noChangeArrowheads="1"/>
            </p:cNvSpPr>
            <p:nvPr/>
          </p:nvSpPr>
          <p:spPr bwMode="auto">
            <a:xfrm>
              <a:off x="2112" y="1304"/>
              <a:ext cx="1680" cy="588"/>
            </a:xfrm>
            <a:prstGeom prst="rect">
              <a:avLst/>
            </a:prstGeom>
            <a:solidFill>
              <a:srgbClr val="FFFF99"/>
            </a:solidFill>
            <a:ln w="0">
              <a:solidFill>
                <a:srgbClr val="0000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96" name="Group 234"/>
            <p:cNvGrpSpPr>
              <a:grpSpLocks/>
            </p:cNvGrpSpPr>
            <p:nvPr/>
          </p:nvGrpSpPr>
          <p:grpSpPr bwMode="auto">
            <a:xfrm>
              <a:off x="2112" y="1357"/>
              <a:ext cx="1680" cy="230"/>
              <a:chOff x="421" y="1766"/>
              <a:chExt cx="1646" cy="206"/>
            </a:xfrm>
          </p:grpSpPr>
          <p:sp>
            <p:nvSpPr>
              <p:cNvPr id="326" name="Rectangle 235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7" name="Rectangle 236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8" name="Rectangle 237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9" name="Rectangle 238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30" name="Rectangle 239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31" name="Rectangle 240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32" name="Rectangle 241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33" name="Rectangle 242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34" name="Rectangle 243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297" name="Group 244"/>
            <p:cNvGrpSpPr>
              <a:grpSpLocks/>
            </p:cNvGrpSpPr>
            <p:nvPr/>
          </p:nvGrpSpPr>
          <p:grpSpPr bwMode="auto">
            <a:xfrm>
              <a:off x="2112" y="1625"/>
              <a:ext cx="1680" cy="229"/>
              <a:chOff x="421" y="1766"/>
              <a:chExt cx="1646" cy="206"/>
            </a:xfrm>
          </p:grpSpPr>
          <p:sp>
            <p:nvSpPr>
              <p:cNvPr id="305" name="Rectangle 245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06" name="Rectangle 246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07" name="Rectangle 247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08" name="Rectangle 248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09" name="Rectangle 249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10" name="Rectangle 250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3" name="Rectangle 251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4" name="Rectangle 252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5" name="Rectangle 253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98" name="Line 254"/>
            <p:cNvSpPr>
              <a:spLocks noChangeShapeType="1"/>
            </p:cNvSpPr>
            <p:nvPr/>
          </p:nvSpPr>
          <p:spPr bwMode="auto">
            <a:xfrm>
              <a:off x="2112" y="1605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9" name="Line 255"/>
            <p:cNvSpPr>
              <a:spLocks noChangeShapeType="1"/>
            </p:cNvSpPr>
            <p:nvPr/>
          </p:nvSpPr>
          <p:spPr bwMode="auto">
            <a:xfrm>
              <a:off x="2112" y="1872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0" name="Line 256"/>
            <p:cNvSpPr>
              <a:spLocks noChangeShapeType="1"/>
            </p:cNvSpPr>
            <p:nvPr/>
          </p:nvSpPr>
          <p:spPr bwMode="auto">
            <a:xfrm>
              <a:off x="2112" y="1336"/>
              <a:ext cx="1680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1" name="Rectangle 257"/>
            <p:cNvSpPr>
              <a:spLocks noChangeArrowheads="1"/>
            </p:cNvSpPr>
            <p:nvPr/>
          </p:nvSpPr>
          <p:spPr bwMode="auto">
            <a:xfrm>
              <a:off x="2112" y="1296"/>
              <a:ext cx="1680" cy="28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2" name="Rectangle 258"/>
            <p:cNvSpPr>
              <a:spLocks noChangeArrowheads="1"/>
            </p:cNvSpPr>
            <p:nvPr/>
          </p:nvSpPr>
          <p:spPr bwMode="auto">
            <a:xfrm>
              <a:off x="2112" y="1892"/>
              <a:ext cx="1680" cy="28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3" name="Rectangle 259"/>
            <p:cNvSpPr>
              <a:spLocks noChangeArrowheads="1"/>
            </p:cNvSpPr>
            <p:nvPr/>
          </p:nvSpPr>
          <p:spPr bwMode="auto">
            <a:xfrm>
              <a:off x="2408" y="1296"/>
              <a:ext cx="177" cy="626"/>
            </a:xfrm>
            <a:prstGeom prst="rect">
              <a:avLst/>
            </a:prstGeom>
            <a:gradFill rotWithShape="0">
              <a:gsLst>
                <a:gs pos="0">
                  <a:srgbClr val="C0C0C0"/>
                </a:gs>
                <a:gs pos="50000">
                  <a:srgbClr val="C0C0C0">
                    <a:gamma/>
                    <a:tint val="43529"/>
                    <a:invGamma/>
                  </a:srgbClr>
                </a:gs>
                <a:gs pos="100000">
                  <a:srgbClr val="C0C0C0"/>
                </a:gs>
              </a:gsLst>
              <a:lin ang="0" scaled="1"/>
            </a:gradFill>
            <a:ln w="12700">
              <a:solidFill>
                <a:srgbClr val="969696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4" name="Rectangle 260"/>
            <p:cNvSpPr>
              <a:spLocks noChangeArrowheads="1"/>
            </p:cNvSpPr>
            <p:nvPr/>
          </p:nvSpPr>
          <p:spPr bwMode="auto">
            <a:xfrm>
              <a:off x="3347" y="1296"/>
              <a:ext cx="176" cy="626"/>
            </a:xfrm>
            <a:prstGeom prst="rect">
              <a:avLst/>
            </a:prstGeom>
            <a:gradFill rotWithShape="0">
              <a:gsLst>
                <a:gs pos="0">
                  <a:srgbClr val="C0C0C0"/>
                </a:gs>
                <a:gs pos="50000">
                  <a:srgbClr val="C0C0C0">
                    <a:gamma/>
                    <a:tint val="43529"/>
                    <a:invGamma/>
                  </a:srgbClr>
                </a:gs>
                <a:gs pos="100000">
                  <a:srgbClr val="C0C0C0"/>
                </a:gs>
              </a:gsLst>
              <a:lin ang="0" scaled="1"/>
            </a:gradFill>
            <a:ln w="12700">
              <a:solidFill>
                <a:srgbClr val="969696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35" name="矩形 334"/>
          <p:cNvSpPr/>
          <p:nvPr/>
        </p:nvSpPr>
        <p:spPr>
          <a:xfrm>
            <a:off x="2843808" y="4427820"/>
            <a:ext cx="1074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钻孔</a:t>
            </a:r>
            <a:endParaRPr lang="zh-CN" altLang="en-US" dirty="0"/>
          </a:p>
        </p:txBody>
      </p:sp>
      <p:grpSp>
        <p:nvGrpSpPr>
          <p:cNvPr id="336" name="Group 340"/>
          <p:cNvGrpSpPr>
            <a:grpSpLocks/>
          </p:cNvGrpSpPr>
          <p:nvPr/>
        </p:nvGrpSpPr>
        <p:grpSpPr bwMode="auto">
          <a:xfrm>
            <a:off x="3746195" y="2794248"/>
            <a:ext cx="2414795" cy="1066800"/>
            <a:chOff x="2112" y="2688"/>
            <a:chExt cx="1680" cy="672"/>
          </a:xfrm>
        </p:grpSpPr>
        <p:sp>
          <p:nvSpPr>
            <p:cNvPr id="337" name="Rectangle 262"/>
            <p:cNvSpPr>
              <a:spLocks noChangeArrowheads="1"/>
            </p:cNvSpPr>
            <p:nvPr/>
          </p:nvSpPr>
          <p:spPr bwMode="auto">
            <a:xfrm>
              <a:off x="2112" y="2725"/>
              <a:ext cx="1679" cy="578"/>
            </a:xfrm>
            <a:prstGeom prst="rect">
              <a:avLst/>
            </a:prstGeom>
            <a:solidFill>
              <a:srgbClr val="FFFF99"/>
            </a:solidFill>
            <a:ln w="0">
              <a:solidFill>
                <a:srgbClr val="0000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38" name="Group 263"/>
            <p:cNvGrpSpPr>
              <a:grpSpLocks/>
            </p:cNvGrpSpPr>
            <p:nvPr/>
          </p:nvGrpSpPr>
          <p:grpSpPr bwMode="auto">
            <a:xfrm>
              <a:off x="2112" y="2778"/>
              <a:ext cx="1679" cy="225"/>
              <a:chOff x="421" y="1766"/>
              <a:chExt cx="1646" cy="206"/>
            </a:xfrm>
          </p:grpSpPr>
          <p:sp>
            <p:nvSpPr>
              <p:cNvPr id="362" name="Rectangle 264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3" name="Rectangle 265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4" name="Rectangle 266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5" name="Rectangle 267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6" name="Rectangle 268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7" name="Rectangle 269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8" name="Rectangle 270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9" name="Rectangle 271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70" name="Rectangle 272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339" name="Group 273"/>
            <p:cNvGrpSpPr>
              <a:grpSpLocks/>
            </p:cNvGrpSpPr>
            <p:nvPr/>
          </p:nvGrpSpPr>
          <p:grpSpPr bwMode="auto">
            <a:xfrm>
              <a:off x="2112" y="3040"/>
              <a:ext cx="1679" cy="226"/>
              <a:chOff x="421" y="1766"/>
              <a:chExt cx="1646" cy="206"/>
            </a:xfrm>
          </p:grpSpPr>
          <p:sp>
            <p:nvSpPr>
              <p:cNvPr id="353" name="Rectangle 274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4" name="Rectangle 275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5" name="Rectangle 276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6" name="Rectangle 277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7" name="Rectangle 278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8" name="Rectangle 279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59" name="Rectangle 280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0" name="Rectangle 281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61" name="Rectangle 282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40" name="Line 283"/>
            <p:cNvSpPr>
              <a:spLocks noChangeShapeType="1"/>
            </p:cNvSpPr>
            <p:nvPr/>
          </p:nvSpPr>
          <p:spPr bwMode="auto">
            <a:xfrm>
              <a:off x="2112" y="3021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1" name="Line 284"/>
            <p:cNvSpPr>
              <a:spLocks noChangeShapeType="1"/>
            </p:cNvSpPr>
            <p:nvPr/>
          </p:nvSpPr>
          <p:spPr bwMode="auto">
            <a:xfrm>
              <a:off x="2112" y="3283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2" name="Line 285"/>
            <p:cNvSpPr>
              <a:spLocks noChangeShapeType="1"/>
            </p:cNvSpPr>
            <p:nvPr/>
          </p:nvSpPr>
          <p:spPr bwMode="auto">
            <a:xfrm>
              <a:off x="2112" y="2757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3" name="Rectangle 286"/>
            <p:cNvSpPr>
              <a:spLocks noChangeArrowheads="1"/>
            </p:cNvSpPr>
            <p:nvPr/>
          </p:nvSpPr>
          <p:spPr bwMode="auto">
            <a:xfrm>
              <a:off x="2112" y="2718"/>
              <a:ext cx="1679" cy="27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4" name="Rectangle 287"/>
            <p:cNvSpPr>
              <a:spLocks noChangeArrowheads="1"/>
            </p:cNvSpPr>
            <p:nvPr/>
          </p:nvSpPr>
          <p:spPr bwMode="auto">
            <a:xfrm>
              <a:off x="2112" y="3303"/>
              <a:ext cx="1679" cy="27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5" name="Freeform 289"/>
            <p:cNvSpPr>
              <a:spLocks/>
            </p:cNvSpPr>
            <p:nvPr/>
          </p:nvSpPr>
          <p:spPr bwMode="auto">
            <a:xfrm flipH="1">
              <a:off x="2579" y="2688"/>
              <a:ext cx="141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6" name="Freeform 290"/>
            <p:cNvSpPr>
              <a:spLocks/>
            </p:cNvSpPr>
            <p:nvPr/>
          </p:nvSpPr>
          <p:spPr bwMode="auto">
            <a:xfrm>
              <a:off x="2283" y="2688"/>
              <a:ext cx="122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7" name="Freeform 292"/>
            <p:cNvSpPr>
              <a:spLocks/>
            </p:cNvSpPr>
            <p:nvPr/>
          </p:nvSpPr>
          <p:spPr bwMode="auto">
            <a:xfrm flipH="1">
              <a:off x="3517" y="2688"/>
              <a:ext cx="141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8" name="Freeform 293"/>
            <p:cNvSpPr>
              <a:spLocks/>
            </p:cNvSpPr>
            <p:nvPr/>
          </p:nvSpPr>
          <p:spPr bwMode="auto">
            <a:xfrm>
              <a:off x="3221" y="2688"/>
              <a:ext cx="122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9" name="Rectangle 294"/>
            <p:cNvSpPr>
              <a:spLocks noChangeArrowheads="1"/>
            </p:cNvSpPr>
            <p:nvPr/>
          </p:nvSpPr>
          <p:spPr bwMode="auto">
            <a:xfrm>
              <a:off x="2113" y="2688"/>
              <a:ext cx="1679" cy="32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0" name="Rectangle 295"/>
            <p:cNvSpPr>
              <a:spLocks noChangeArrowheads="1"/>
            </p:cNvSpPr>
            <p:nvPr/>
          </p:nvSpPr>
          <p:spPr bwMode="auto">
            <a:xfrm>
              <a:off x="2112" y="3328"/>
              <a:ext cx="1679" cy="32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1" name="Rectangle 288"/>
            <p:cNvSpPr>
              <a:spLocks noChangeArrowheads="1"/>
            </p:cNvSpPr>
            <p:nvPr/>
          </p:nvSpPr>
          <p:spPr bwMode="auto">
            <a:xfrm>
              <a:off x="2403" y="2688"/>
              <a:ext cx="176" cy="672"/>
            </a:xfrm>
            <a:prstGeom prst="rect">
              <a:avLst/>
            </a:prstGeom>
            <a:gradFill rotWithShape="0">
              <a:gsLst>
                <a:gs pos="0">
                  <a:srgbClr val="FFCC99"/>
                </a:gs>
                <a:gs pos="50000">
                  <a:srgbClr val="FFCC99">
                    <a:gamma/>
                    <a:tint val="43529"/>
                    <a:invGamma/>
                  </a:srgbClr>
                </a:gs>
                <a:gs pos="100000">
                  <a:srgbClr val="FFCC99"/>
                </a:gs>
              </a:gsLst>
              <a:lin ang="0" scaled="1"/>
            </a:gradFill>
            <a:ln w="3175">
              <a:solidFill>
                <a:srgbClr val="FF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52" name="Rectangle 291"/>
            <p:cNvSpPr>
              <a:spLocks noChangeArrowheads="1"/>
            </p:cNvSpPr>
            <p:nvPr/>
          </p:nvSpPr>
          <p:spPr bwMode="auto">
            <a:xfrm>
              <a:off x="3341" y="2688"/>
              <a:ext cx="175" cy="672"/>
            </a:xfrm>
            <a:prstGeom prst="rect">
              <a:avLst/>
            </a:prstGeom>
            <a:gradFill rotWithShape="0">
              <a:gsLst>
                <a:gs pos="0">
                  <a:srgbClr val="FFCC99"/>
                </a:gs>
                <a:gs pos="50000">
                  <a:srgbClr val="FFCC99">
                    <a:gamma/>
                    <a:tint val="43529"/>
                    <a:invGamma/>
                  </a:srgbClr>
                </a:gs>
                <a:gs pos="100000">
                  <a:srgbClr val="FFCC99"/>
                </a:gs>
              </a:gsLst>
              <a:lin ang="0" scaled="1"/>
            </a:gradFill>
            <a:ln w="3175">
              <a:solidFill>
                <a:srgbClr val="FF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1" name="下箭头 370"/>
          <p:cNvSpPr/>
          <p:nvPr/>
        </p:nvSpPr>
        <p:spPr>
          <a:xfrm rot="10800000">
            <a:off x="4788025" y="4005064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2" name="矩形 371"/>
          <p:cNvSpPr/>
          <p:nvPr/>
        </p:nvSpPr>
        <p:spPr>
          <a:xfrm>
            <a:off x="5340247" y="3900433"/>
            <a:ext cx="937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镀孔</a:t>
            </a:r>
            <a:endParaRPr lang="zh-CN" altLang="en-US" dirty="0"/>
          </a:p>
        </p:txBody>
      </p:sp>
      <p:sp>
        <p:nvSpPr>
          <p:cNvPr id="373" name="矩形 372"/>
          <p:cNvSpPr/>
          <p:nvPr/>
        </p:nvSpPr>
        <p:spPr>
          <a:xfrm>
            <a:off x="3702084" y="1916832"/>
            <a:ext cx="250321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正片工艺制作外层</a:t>
            </a:r>
            <a:endParaRPr lang="zh-CN" altLang="en-US" dirty="0"/>
          </a:p>
        </p:txBody>
      </p:sp>
      <p:sp>
        <p:nvSpPr>
          <p:cNvPr id="374" name="下箭头 373"/>
          <p:cNvSpPr/>
          <p:nvPr/>
        </p:nvSpPr>
        <p:spPr>
          <a:xfrm rot="10800000">
            <a:off x="4788024" y="2348880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5" name="Group 145"/>
          <p:cNvGrpSpPr>
            <a:grpSpLocks/>
          </p:cNvGrpSpPr>
          <p:nvPr/>
        </p:nvGrpSpPr>
        <p:grpSpPr bwMode="auto">
          <a:xfrm>
            <a:off x="6516216" y="2708920"/>
            <a:ext cx="2470150" cy="1211263"/>
            <a:chOff x="2112" y="2688"/>
            <a:chExt cx="1685" cy="763"/>
          </a:xfrm>
        </p:grpSpPr>
        <p:sp>
          <p:nvSpPr>
            <p:cNvPr id="376" name="Rectangle 92"/>
            <p:cNvSpPr>
              <a:spLocks noChangeArrowheads="1"/>
            </p:cNvSpPr>
            <p:nvPr/>
          </p:nvSpPr>
          <p:spPr bwMode="auto">
            <a:xfrm>
              <a:off x="2112" y="2708"/>
              <a:ext cx="1680" cy="720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7" name="Rectangle 93"/>
            <p:cNvSpPr>
              <a:spLocks noChangeArrowheads="1"/>
            </p:cNvSpPr>
            <p:nvPr/>
          </p:nvSpPr>
          <p:spPr bwMode="auto">
            <a:xfrm>
              <a:off x="2112" y="2770"/>
              <a:ext cx="1679" cy="578"/>
            </a:xfrm>
            <a:prstGeom prst="rect">
              <a:avLst/>
            </a:prstGeom>
            <a:solidFill>
              <a:srgbClr val="FFFF99"/>
            </a:solidFill>
            <a:ln w="0">
              <a:solidFill>
                <a:srgbClr val="0000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78" name="Group 94"/>
            <p:cNvGrpSpPr>
              <a:grpSpLocks/>
            </p:cNvGrpSpPr>
            <p:nvPr/>
          </p:nvGrpSpPr>
          <p:grpSpPr bwMode="auto">
            <a:xfrm>
              <a:off x="2112" y="2823"/>
              <a:ext cx="1679" cy="225"/>
              <a:chOff x="421" y="1766"/>
              <a:chExt cx="1646" cy="206"/>
            </a:xfrm>
          </p:grpSpPr>
          <p:sp>
            <p:nvSpPr>
              <p:cNvPr id="420" name="Rectangle 95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1" name="Rectangle 96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2" name="Rectangle 97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3" name="Rectangle 98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4" name="Rectangle 99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5" name="Rectangle 100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6" name="Rectangle 101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7" name="Rectangle 102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28" name="Rectangle 103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379" name="Group 104"/>
            <p:cNvGrpSpPr>
              <a:grpSpLocks/>
            </p:cNvGrpSpPr>
            <p:nvPr/>
          </p:nvGrpSpPr>
          <p:grpSpPr bwMode="auto">
            <a:xfrm>
              <a:off x="2112" y="3085"/>
              <a:ext cx="1679" cy="226"/>
              <a:chOff x="421" y="1766"/>
              <a:chExt cx="1646" cy="206"/>
            </a:xfrm>
          </p:grpSpPr>
          <p:sp>
            <p:nvSpPr>
              <p:cNvPr id="411" name="Rectangle 105"/>
              <p:cNvSpPr>
                <a:spLocks noChangeArrowheads="1"/>
              </p:cNvSpPr>
              <p:nvPr/>
            </p:nvSpPr>
            <p:spPr bwMode="auto">
              <a:xfrm>
                <a:off x="421" y="1796"/>
                <a:ext cx="1646" cy="14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2" name="Rectangle 106"/>
              <p:cNvSpPr>
                <a:spLocks noChangeArrowheads="1"/>
              </p:cNvSpPr>
              <p:nvPr/>
            </p:nvSpPr>
            <p:spPr bwMode="auto">
              <a:xfrm>
                <a:off x="615" y="1943"/>
                <a:ext cx="296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3" name="Rectangle 107"/>
              <p:cNvSpPr>
                <a:spLocks noChangeArrowheads="1"/>
              </p:cNvSpPr>
              <p:nvPr/>
            </p:nvSpPr>
            <p:spPr bwMode="auto">
              <a:xfrm>
                <a:off x="1013" y="1943"/>
                <a:ext cx="160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4" name="Rectangle 108"/>
              <p:cNvSpPr>
                <a:spLocks noChangeArrowheads="1"/>
              </p:cNvSpPr>
              <p:nvPr/>
            </p:nvSpPr>
            <p:spPr bwMode="auto">
              <a:xfrm>
                <a:off x="1201" y="1766"/>
                <a:ext cx="239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5" name="Rectangle 109"/>
              <p:cNvSpPr>
                <a:spLocks noChangeArrowheads="1"/>
              </p:cNvSpPr>
              <p:nvPr/>
            </p:nvSpPr>
            <p:spPr bwMode="auto">
              <a:xfrm>
                <a:off x="1298" y="1943"/>
                <a:ext cx="211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6" name="Rectangle 110"/>
              <p:cNvSpPr>
                <a:spLocks noChangeArrowheads="1"/>
              </p:cNvSpPr>
              <p:nvPr/>
            </p:nvSpPr>
            <p:spPr bwMode="auto">
              <a:xfrm>
                <a:off x="1549" y="1766"/>
                <a:ext cx="296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7" name="Rectangle 111"/>
              <p:cNvSpPr>
                <a:spLocks noChangeArrowheads="1"/>
              </p:cNvSpPr>
              <p:nvPr/>
            </p:nvSpPr>
            <p:spPr bwMode="auto">
              <a:xfrm>
                <a:off x="564" y="1766"/>
                <a:ext cx="495" cy="30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8" name="Rectangle 112"/>
              <p:cNvSpPr>
                <a:spLocks noChangeArrowheads="1"/>
              </p:cNvSpPr>
              <p:nvPr/>
            </p:nvSpPr>
            <p:spPr bwMode="auto">
              <a:xfrm>
                <a:off x="1884" y="1943"/>
                <a:ext cx="114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419" name="Rectangle 113"/>
              <p:cNvSpPr>
                <a:spLocks noChangeArrowheads="1"/>
              </p:cNvSpPr>
              <p:nvPr/>
            </p:nvSpPr>
            <p:spPr bwMode="auto">
              <a:xfrm>
                <a:off x="1617" y="1943"/>
                <a:ext cx="182" cy="29"/>
              </a:xfrm>
              <a:prstGeom prst="rect">
                <a:avLst/>
              </a:prstGeom>
              <a:solidFill>
                <a:srgbClr val="FFCC99"/>
              </a:solidFill>
              <a:ln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80" name="Line 114"/>
            <p:cNvSpPr>
              <a:spLocks noChangeShapeType="1"/>
            </p:cNvSpPr>
            <p:nvPr/>
          </p:nvSpPr>
          <p:spPr bwMode="auto">
            <a:xfrm>
              <a:off x="2112" y="3066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1" name="Line 115"/>
            <p:cNvSpPr>
              <a:spLocks noChangeShapeType="1"/>
            </p:cNvSpPr>
            <p:nvPr/>
          </p:nvSpPr>
          <p:spPr bwMode="auto">
            <a:xfrm>
              <a:off x="2112" y="3328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2" name="Line 116"/>
            <p:cNvSpPr>
              <a:spLocks noChangeShapeType="1"/>
            </p:cNvSpPr>
            <p:nvPr/>
          </p:nvSpPr>
          <p:spPr bwMode="auto">
            <a:xfrm>
              <a:off x="2112" y="2802"/>
              <a:ext cx="1679" cy="0"/>
            </a:xfrm>
            <a:prstGeom prst="line">
              <a:avLst/>
            </a:prstGeom>
            <a:noFill/>
            <a:ln w="25400">
              <a:pattFill prst="pct50">
                <a:fgClr>
                  <a:srgbClr val="0000FF"/>
                </a:fgClr>
                <a:bgClr>
                  <a:srgbClr val="FFFFFF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3" name="Rectangle 117"/>
            <p:cNvSpPr>
              <a:spLocks noChangeArrowheads="1"/>
            </p:cNvSpPr>
            <p:nvPr/>
          </p:nvSpPr>
          <p:spPr bwMode="auto">
            <a:xfrm>
              <a:off x="2112" y="2763"/>
              <a:ext cx="1679" cy="27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4" name="Rectangle 118"/>
            <p:cNvSpPr>
              <a:spLocks noChangeArrowheads="1"/>
            </p:cNvSpPr>
            <p:nvPr/>
          </p:nvSpPr>
          <p:spPr bwMode="auto">
            <a:xfrm>
              <a:off x="2112" y="3348"/>
              <a:ext cx="1679" cy="27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5" name="Freeform 119"/>
            <p:cNvSpPr>
              <a:spLocks/>
            </p:cNvSpPr>
            <p:nvPr/>
          </p:nvSpPr>
          <p:spPr bwMode="auto">
            <a:xfrm flipH="1">
              <a:off x="2579" y="2733"/>
              <a:ext cx="141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86" name="Freeform 120"/>
            <p:cNvSpPr>
              <a:spLocks/>
            </p:cNvSpPr>
            <p:nvPr/>
          </p:nvSpPr>
          <p:spPr bwMode="auto">
            <a:xfrm>
              <a:off x="2283" y="2733"/>
              <a:ext cx="122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87" name="Freeform 121"/>
            <p:cNvSpPr>
              <a:spLocks/>
            </p:cNvSpPr>
            <p:nvPr/>
          </p:nvSpPr>
          <p:spPr bwMode="auto">
            <a:xfrm flipH="1">
              <a:off x="3517" y="2733"/>
              <a:ext cx="141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88" name="Freeform 122"/>
            <p:cNvSpPr>
              <a:spLocks/>
            </p:cNvSpPr>
            <p:nvPr/>
          </p:nvSpPr>
          <p:spPr bwMode="auto">
            <a:xfrm>
              <a:off x="3221" y="2733"/>
              <a:ext cx="122" cy="672"/>
            </a:xfrm>
            <a:custGeom>
              <a:avLst/>
              <a:gdLst>
                <a:gd name="T0" fmla="*/ 22 w 22"/>
                <a:gd name="T1" fmla="*/ 0 h 137"/>
                <a:gd name="T2" fmla="*/ 0 w 22"/>
                <a:gd name="T3" fmla="*/ 0 h 137"/>
                <a:gd name="T4" fmla="*/ 0 w 22"/>
                <a:gd name="T5" fmla="*/ 6 h 137"/>
                <a:gd name="T6" fmla="*/ 16 w 22"/>
                <a:gd name="T7" fmla="*/ 6 h 137"/>
                <a:gd name="T8" fmla="*/ 16 w 22"/>
                <a:gd name="T9" fmla="*/ 131 h 137"/>
                <a:gd name="T10" fmla="*/ 0 w 22"/>
                <a:gd name="T11" fmla="*/ 131 h 137"/>
                <a:gd name="T12" fmla="*/ 0 w 22"/>
                <a:gd name="T13" fmla="*/ 137 h 137"/>
                <a:gd name="T14" fmla="*/ 22 w 22"/>
                <a:gd name="T15" fmla="*/ 137 h 137"/>
                <a:gd name="T16" fmla="*/ 22 w 2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7">
                  <a:moveTo>
                    <a:pt x="2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6" y="6"/>
                  </a:lnTo>
                  <a:lnTo>
                    <a:pt x="16" y="131"/>
                  </a:lnTo>
                  <a:lnTo>
                    <a:pt x="0" y="131"/>
                  </a:lnTo>
                  <a:lnTo>
                    <a:pt x="0" y="137"/>
                  </a:lnTo>
                  <a:lnTo>
                    <a:pt x="22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CC99"/>
            </a:solidFill>
            <a:ln w="6350" cap="flat" cmpd="sng">
              <a:solidFill>
                <a:srgbClr val="000000"/>
              </a:solidFill>
              <a:prstDash val="solid"/>
              <a:round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89" name="Rectangle 123"/>
            <p:cNvSpPr>
              <a:spLocks noChangeArrowheads="1"/>
            </p:cNvSpPr>
            <p:nvPr/>
          </p:nvSpPr>
          <p:spPr bwMode="auto">
            <a:xfrm>
              <a:off x="2113" y="2733"/>
              <a:ext cx="1679" cy="32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0" name="Rectangle 124"/>
            <p:cNvSpPr>
              <a:spLocks noChangeArrowheads="1"/>
            </p:cNvSpPr>
            <p:nvPr/>
          </p:nvSpPr>
          <p:spPr bwMode="auto">
            <a:xfrm>
              <a:off x="2112" y="3373"/>
              <a:ext cx="1679" cy="32"/>
            </a:xfrm>
            <a:prstGeom prst="rect">
              <a:avLst/>
            </a:prstGeom>
            <a:solidFill>
              <a:srgbClr val="FFCC99"/>
            </a:solidFill>
            <a:ln w="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" name="Rectangle 125"/>
            <p:cNvSpPr>
              <a:spLocks noChangeArrowheads="1"/>
            </p:cNvSpPr>
            <p:nvPr/>
          </p:nvSpPr>
          <p:spPr bwMode="auto">
            <a:xfrm>
              <a:off x="2408" y="2708"/>
              <a:ext cx="176" cy="722"/>
            </a:xfrm>
            <a:prstGeom prst="rect">
              <a:avLst/>
            </a:prstGeom>
            <a:gradFill rotWithShape="0">
              <a:gsLst>
                <a:gs pos="0">
                  <a:srgbClr val="FFCC99"/>
                </a:gs>
                <a:gs pos="50000">
                  <a:srgbClr val="FFCC99">
                    <a:gamma/>
                    <a:tint val="43529"/>
                    <a:invGamma/>
                  </a:srgbClr>
                </a:gs>
                <a:gs pos="100000">
                  <a:srgbClr val="FFCC99"/>
                </a:gs>
              </a:gsLst>
              <a:lin ang="0" scaled="1"/>
            </a:gradFill>
            <a:ln w="12700">
              <a:solidFill>
                <a:srgbClr val="FF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92" name="Rectangle 126"/>
            <p:cNvSpPr>
              <a:spLocks noChangeArrowheads="1"/>
            </p:cNvSpPr>
            <p:nvPr/>
          </p:nvSpPr>
          <p:spPr bwMode="auto">
            <a:xfrm>
              <a:off x="3347" y="2708"/>
              <a:ext cx="168" cy="722"/>
            </a:xfrm>
            <a:prstGeom prst="rect">
              <a:avLst/>
            </a:prstGeom>
            <a:gradFill rotWithShape="0">
              <a:gsLst>
                <a:gs pos="0">
                  <a:srgbClr val="FFCC99"/>
                </a:gs>
                <a:gs pos="50000">
                  <a:srgbClr val="FFCC99">
                    <a:gamma/>
                    <a:tint val="43529"/>
                    <a:invGamma/>
                  </a:srgbClr>
                </a:gs>
                <a:gs pos="100000">
                  <a:srgbClr val="FFCC99"/>
                </a:gs>
              </a:gsLst>
              <a:lin ang="0" scaled="1"/>
            </a:gradFill>
            <a:ln w="12700">
              <a:solidFill>
                <a:srgbClr val="FF0000"/>
              </a:solidFill>
              <a:miter lim="800000"/>
              <a:headEnd type="none" w="sm" len="lg"/>
              <a:tailEnd type="none" w="sm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93" name="Rectangle 127"/>
            <p:cNvSpPr>
              <a:spLocks noChangeArrowheads="1"/>
            </p:cNvSpPr>
            <p:nvPr/>
          </p:nvSpPr>
          <p:spPr bwMode="auto">
            <a:xfrm>
              <a:off x="2112" y="2688"/>
              <a:ext cx="147" cy="96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rgbClr val="CCFFCC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4" name="Rectangle 128"/>
            <p:cNvSpPr>
              <a:spLocks noChangeArrowheads="1"/>
            </p:cNvSpPr>
            <p:nvPr/>
          </p:nvSpPr>
          <p:spPr bwMode="auto">
            <a:xfrm>
              <a:off x="2112" y="3355"/>
              <a:ext cx="147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5" name="Rectangle 129"/>
            <p:cNvSpPr>
              <a:spLocks noChangeArrowheads="1"/>
            </p:cNvSpPr>
            <p:nvPr/>
          </p:nvSpPr>
          <p:spPr bwMode="auto">
            <a:xfrm>
              <a:off x="2688" y="3355"/>
              <a:ext cx="147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6" name="Rectangle 130"/>
            <p:cNvSpPr>
              <a:spLocks noChangeArrowheads="1"/>
            </p:cNvSpPr>
            <p:nvPr/>
          </p:nvSpPr>
          <p:spPr bwMode="auto">
            <a:xfrm>
              <a:off x="2688" y="2688"/>
              <a:ext cx="147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" name="Rectangle 131"/>
            <p:cNvSpPr>
              <a:spLocks noChangeArrowheads="1"/>
            </p:cNvSpPr>
            <p:nvPr/>
          </p:nvSpPr>
          <p:spPr bwMode="auto">
            <a:xfrm>
              <a:off x="3078" y="2688"/>
              <a:ext cx="147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" name="Rectangle 132"/>
            <p:cNvSpPr>
              <a:spLocks noChangeArrowheads="1"/>
            </p:cNvSpPr>
            <p:nvPr/>
          </p:nvSpPr>
          <p:spPr bwMode="auto">
            <a:xfrm>
              <a:off x="3638" y="2688"/>
              <a:ext cx="159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9" name="Rectangle 133"/>
            <p:cNvSpPr>
              <a:spLocks noChangeArrowheads="1"/>
            </p:cNvSpPr>
            <p:nvPr/>
          </p:nvSpPr>
          <p:spPr bwMode="auto">
            <a:xfrm>
              <a:off x="3078" y="3355"/>
              <a:ext cx="147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" name="Rectangle 134"/>
            <p:cNvSpPr>
              <a:spLocks noChangeArrowheads="1"/>
            </p:cNvSpPr>
            <p:nvPr/>
          </p:nvSpPr>
          <p:spPr bwMode="auto">
            <a:xfrm>
              <a:off x="3638" y="3355"/>
              <a:ext cx="159" cy="96"/>
            </a:xfrm>
            <a:prstGeom prst="rect">
              <a:avLst/>
            </a:prstGeom>
            <a:solidFill>
              <a:srgbClr val="D1FFD1"/>
            </a:solidFill>
            <a:ln w="9525">
              <a:solidFill>
                <a:srgbClr val="D1FFD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" name="Rectangle 135"/>
            <p:cNvSpPr>
              <a:spLocks noChangeArrowheads="1"/>
            </p:cNvSpPr>
            <p:nvPr/>
          </p:nvSpPr>
          <p:spPr bwMode="auto">
            <a:xfrm>
              <a:off x="2112" y="2713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" name="Rectangle 136"/>
            <p:cNvSpPr>
              <a:spLocks noChangeArrowheads="1"/>
            </p:cNvSpPr>
            <p:nvPr/>
          </p:nvSpPr>
          <p:spPr bwMode="auto">
            <a:xfrm>
              <a:off x="2112" y="3350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" name="Rectangle 137"/>
            <p:cNvSpPr>
              <a:spLocks noChangeArrowheads="1"/>
            </p:cNvSpPr>
            <p:nvPr/>
          </p:nvSpPr>
          <p:spPr bwMode="auto">
            <a:xfrm>
              <a:off x="2718" y="2710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" name="Rectangle 138"/>
            <p:cNvSpPr>
              <a:spLocks noChangeArrowheads="1"/>
            </p:cNvSpPr>
            <p:nvPr/>
          </p:nvSpPr>
          <p:spPr bwMode="auto">
            <a:xfrm>
              <a:off x="3074" y="2710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" name="Freeform 139"/>
            <p:cNvSpPr>
              <a:spLocks/>
            </p:cNvSpPr>
            <p:nvPr/>
          </p:nvSpPr>
          <p:spPr bwMode="auto">
            <a:xfrm>
              <a:off x="2754" y="2688"/>
              <a:ext cx="392" cy="25"/>
            </a:xfrm>
            <a:custGeom>
              <a:avLst/>
              <a:gdLst>
                <a:gd name="T0" fmla="*/ 32 w 392"/>
                <a:gd name="T1" fmla="*/ 48 h 56"/>
                <a:gd name="T2" fmla="*/ 176 w 392"/>
                <a:gd name="T3" fmla="*/ 0 h 56"/>
                <a:gd name="T4" fmla="*/ 368 w 392"/>
                <a:gd name="T5" fmla="*/ 48 h 56"/>
                <a:gd name="T6" fmla="*/ 32 w 392"/>
                <a:gd name="T7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2" h="56">
                  <a:moveTo>
                    <a:pt x="32" y="48"/>
                  </a:moveTo>
                  <a:cubicBezTo>
                    <a:pt x="0" y="40"/>
                    <a:pt x="120" y="0"/>
                    <a:pt x="176" y="0"/>
                  </a:cubicBezTo>
                  <a:cubicBezTo>
                    <a:pt x="232" y="0"/>
                    <a:pt x="392" y="40"/>
                    <a:pt x="368" y="48"/>
                  </a:cubicBezTo>
                  <a:cubicBezTo>
                    <a:pt x="344" y="56"/>
                    <a:pt x="64" y="56"/>
                    <a:pt x="32" y="4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FF00">
                    <a:gamma/>
                    <a:shade val="65882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65882"/>
                    <a:invGamma/>
                  </a:srgbClr>
                </a:gs>
              </a:gsLst>
              <a:lin ang="5400000" scaled="1"/>
            </a:gradFill>
            <a:ln w="3175" cap="flat" cmpd="sng">
              <a:solidFill>
                <a:srgbClr val="339966"/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6" name="Rectangle 140"/>
            <p:cNvSpPr>
              <a:spLocks noChangeArrowheads="1"/>
            </p:cNvSpPr>
            <p:nvPr/>
          </p:nvSpPr>
          <p:spPr bwMode="auto">
            <a:xfrm>
              <a:off x="3668" y="2710"/>
              <a:ext cx="125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7" name="Rectangle 141"/>
            <p:cNvSpPr>
              <a:spLocks noChangeArrowheads="1"/>
            </p:cNvSpPr>
            <p:nvPr/>
          </p:nvSpPr>
          <p:spPr bwMode="auto">
            <a:xfrm>
              <a:off x="2720" y="3350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8" name="Rectangle 142"/>
            <p:cNvSpPr>
              <a:spLocks noChangeArrowheads="1"/>
            </p:cNvSpPr>
            <p:nvPr/>
          </p:nvSpPr>
          <p:spPr bwMode="auto">
            <a:xfrm>
              <a:off x="3076" y="3350"/>
              <a:ext cx="118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" name="Freeform 143"/>
            <p:cNvSpPr>
              <a:spLocks/>
            </p:cNvSpPr>
            <p:nvPr/>
          </p:nvSpPr>
          <p:spPr bwMode="auto">
            <a:xfrm flipV="1">
              <a:off x="2756" y="3425"/>
              <a:ext cx="392" cy="25"/>
            </a:xfrm>
            <a:custGeom>
              <a:avLst/>
              <a:gdLst>
                <a:gd name="T0" fmla="*/ 32 w 392"/>
                <a:gd name="T1" fmla="*/ 48 h 56"/>
                <a:gd name="T2" fmla="*/ 176 w 392"/>
                <a:gd name="T3" fmla="*/ 0 h 56"/>
                <a:gd name="T4" fmla="*/ 368 w 392"/>
                <a:gd name="T5" fmla="*/ 48 h 56"/>
                <a:gd name="T6" fmla="*/ 32 w 392"/>
                <a:gd name="T7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2" h="56">
                  <a:moveTo>
                    <a:pt x="32" y="48"/>
                  </a:moveTo>
                  <a:cubicBezTo>
                    <a:pt x="0" y="40"/>
                    <a:pt x="120" y="0"/>
                    <a:pt x="176" y="0"/>
                  </a:cubicBezTo>
                  <a:cubicBezTo>
                    <a:pt x="232" y="0"/>
                    <a:pt x="392" y="40"/>
                    <a:pt x="368" y="48"/>
                  </a:cubicBezTo>
                  <a:cubicBezTo>
                    <a:pt x="344" y="56"/>
                    <a:pt x="64" y="56"/>
                    <a:pt x="32" y="4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FF00">
                    <a:gamma/>
                    <a:shade val="65882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65882"/>
                    <a:invGamma/>
                  </a:srgbClr>
                </a:gs>
              </a:gsLst>
              <a:lin ang="5400000" scaled="1"/>
            </a:gradFill>
            <a:ln w="3175" cap="flat" cmpd="sng">
              <a:solidFill>
                <a:srgbClr val="339966"/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" name="Rectangle 144"/>
            <p:cNvSpPr>
              <a:spLocks noChangeArrowheads="1"/>
            </p:cNvSpPr>
            <p:nvPr/>
          </p:nvSpPr>
          <p:spPr bwMode="auto">
            <a:xfrm>
              <a:off x="3665" y="3347"/>
              <a:ext cx="127" cy="79"/>
            </a:xfrm>
            <a:prstGeom prst="rect">
              <a:avLst/>
            </a:prstGeom>
            <a:gradFill rotWithShape="0">
              <a:gsLst>
                <a:gs pos="0">
                  <a:srgbClr val="00FF00">
                    <a:gamma/>
                    <a:shade val="76078"/>
                    <a:invGamma/>
                  </a:srgbClr>
                </a:gs>
                <a:gs pos="50000">
                  <a:srgbClr val="00FF00"/>
                </a:gs>
                <a:gs pos="100000">
                  <a:srgbClr val="00FF00">
                    <a:gamma/>
                    <a:shade val="76078"/>
                    <a:invGamma/>
                  </a:srgbClr>
                </a:gs>
              </a:gsLst>
              <a:lin ang="5400000" scaled="1"/>
            </a:gradFill>
            <a:ln w="3175">
              <a:solidFill>
                <a:srgbClr val="3399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29" name="下箭头 428"/>
          <p:cNvSpPr/>
          <p:nvPr/>
        </p:nvSpPr>
        <p:spPr>
          <a:xfrm>
            <a:off x="7562446" y="2348880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矩形 429"/>
          <p:cNvSpPr/>
          <p:nvPr/>
        </p:nvSpPr>
        <p:spPr>
          <a:xfrm>
            <a:off x="6876256" y="1890283"/>
            <a:ext cx="201262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阻焊、丝印</a:t>
            </a:r>
            <a:endParaRPr lang="zh-CN" altLang="en-US" dirty="0"/>
          </a:p>
        </p:txBody>
      </p:sp>
      <p:sp>
        <p:nvSpPr>
          <p:cNvPr id="431" name="下箭头 430"/>
          <p:cNvSpPr/>
          <p:nvPr/>
        </p:nvSpPr>
        <p:spPr>
          <a:xfrm rot="16200000">
            <a:off x="6427263" y="1957482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矩形 431"/>
          <p:cNvSpPr/>
          <p:nvPr/>
        </p:nvSpPr>
        <p:spPr>
          <a:xfrm>
            <a:off x="6856320" y="4725144"/>
            <a:ext cx="1964152" cy="923330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表面处理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检测</a:t>
            </a:r>
            <a:endParaRPr lang="en-US" altLang="zh-CN" sz="18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出货</a:t>
            </a:r>
            <a:endParaRPr lang="zh-CN" altLang="en-US" dirty="0"/>
          </a:p>
        </p:txBody>
      </p:sp>
      <p:sp>
        <p:nvSpPr>
          <p:cNvPr id="433" name="下箭头 432"/>
          <p:cNvSpPr/>
          <p:nvPr/>
        </p:nvSpPr>
        <p:spPr>
          <a:xfrm>
            <a:off x="7596336" y="4221088"/>
            <a:ext cx="32192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cxnSp>
        <p:nvCxnSpPr>
          <p:cNvPr id="434" name="直接箭头连接符 8"/>
          <p:cNvCxnSpPr>
            <a:cxnSpLocks noChangeShapeType="1"/>
          </p:cNvCxnSpPr>
          <p:nvPr/>
        </p:nvCxnSpPr>
        <p:spPr bwMode="auto">
          <a:xfrm flipV="1">
            <a:off x="4215967" y="3789712"/>
            <a:ext cx="73947" cy="28736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5" name="矩形 434"/>
          <p:cNvSpPr/>
          <p:nvPr/>
        </p:nvSpPr>
        <p:spPr>
          <a:xfrm>
            <a:off x="3674221" y="4035556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内壁导电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436" name="直接箭头连接符 8"/>
          <p:cNvCxnSpPr>
            <a:cxnSpLocks noChangeShapeType="1"/>
          </p:cNvCxnSpPr>
          <p:nvPr/>
        </p:nvCxnSpPr>
        <p:spPr bwMode="auto">
          <a:xfrm flipV="1">
            <a:off x="6732240" y="3861048"/>
            <a:ext cx="84724" cy="41230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7" name="矩形 436"/>
          <p:cNvSpPr/>
          <p:nvPr/>
        </p:nvSpPr>
        <p:spPr>
          <a:xfrm>
            <a:off x="6333485" y="4273351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外层线路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271637"/>
      </p:ext>
    </p:extLst>
  </p:cSld>
  <p:clrMapOvr>
    <a:masterClrMapping/>
  </p:clrMapOvr>
  <p:transition>
    <p:wipe dir="d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工艺极限</a:t>
            </a:r>
          </a:p>
        </p:txBody>
      </p:sp>
      <p:sp>
        <p:nvSpPr>
          <p:cNvPr id="322" name="Rectangle 3"/>
          <p:cNvSpPr>
            <a:spLocks noChangeArrowheads="1"/>
          </p:cNvSpPr>
          <p:nvPr/>
        </p:nvSpPr>
        <p:spPr bwMode="auto">
          <a:xfrm>
            <a:off x="561446" y="1700808"/>
            <a:ext cx="8043002" cy="165618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曝光能力和腐蚀的扩散效应，限制了最小线宽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电镀孔工艺，限制了过孔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焊盘的最小内径（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越厚，孔径越大）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层间对准误差、钻孔位置误差，限制了焊盘、过孔的最小外径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腐蚀工艺的洁净度，限制了导线间的最小间距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特殊新工艺，如激光钻孔、沉积板，能够达到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2mil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极限，但是价格昂贵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/>
          </p:nvPr>
        </p:nvGraphicFramePr>
        <p:xfrm>
          <a:off x="1284312" y="3601824"/>
          <a:ext cx="681608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4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40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40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40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可靠值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一般值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极限值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最小线宽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8-10mil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4-6mil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2-4mil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最小间距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10mil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6-8mil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4mil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最小过孔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(16-20)/(36-40)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(12-16)/(24-32)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FF"/>
                          </a:solidFill>
                          <a:latin typeface="Times New Roman" pitchFamily="18" charset="0"/>
                          <a:ea typeface="黑体" pitchFamily="49" charset="-122"/>
                          <a:cs typeface="Times New Roman" pitchFamily="18" charset="0"/>
                        </a:rPr>
                        <a:t>(10-12)/(20-24)</a:t>
                      </a:r>
                      <a:endParaRPr lang="zh-CN" altLang="en-US" sz="1800" b="1" kern="1200" dirty="0">
                        <a:solidFill>
                          <a:srgbClr val="0000FF"/>
                        </a:solidFill>
                        <a:latin typeface="Times New Roman" pitchFamily="18" charset="0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4" name="Rectangle 3"/>
          <p:cNvSpPr>
            <a:spLocks noChangeArrowheads="1"/>
          </p:cNvSpPr>
          <p:nvPr/>
        </p:nvSpPr>
        <p:spPr bwMode="auto">
          <a:xfrm>
            <a:off x="539552" y="5229200"/>
            <a:ext cx="8043002" cy="1368152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极限值：通过苛刻的条件能达到，但不宜大批量生产。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一般值：可以大批量生产，但需要特殊工艺保证良品率，要收取额外的工     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 eaLnBrk="0" hangingPunct="0">
              <a:spcBef>
                <a:spcPct val="20000"/>
              </a:spcBef>
            </a:pP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                  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艺费和测试费，会增加成本和交货周期；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可靠值：可以大批量可靠生产。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仅供参考，以厂家沟通为准！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</p:txBody>
      </p:sp>
      <p:sp>
        <p:nvSpPr>
          <p:cNvPr id="5" name="矩形 4"/>
          <p:cNvSpPr/>
          <p:nvPr/>
        </p:nvSpPr>
        <p:spPr>
          <a:xfrm>
            <a:off x="2835788" y="3212976"/>
            <a:ext cx="34724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大部分厂家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1.6mm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双面板的加工极限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8296227"/>
      </p:ext>
    </p:extLst>
  </p:cSld>
  <p:clrMapOvr>
    <a:masterClrMapping/>
  </p:clrMapOvr>
  <p:transition>
    <p:wipe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1">
            <a:extLst>
              <a:ext uri="{FF2B5EF4-FFF2-40B4-BE49-F238E27FC236}">
                <a16:creationId xmlns:a16="http://schemas.microsoft.com/office/drawing/2014/main" id="{E75061C1-AA8D-4631-AB8B-1EE0B2CDE66D}"/>
              </a:ext>
            </a:extLst>
          </p:cNvPr>
          <p:cNvSpPr/>
          <p:nvPr/>
        </p:nvSpPr>
        <p:spPr>
          <a:xfrm>
            <a:off x="2159335" y="2080084"/>
            <a:ext cx="4464496" cy="1924980"/>
          </a:xfrm>
          <a:prstGeom prst="roundRect">
            <a:avLst/>
          </a:prstGeom>
          <a:solidFill>
            <a:schemeClr val="bg1"/>
          </a:solidFill>
          <a:ln>
            <a:solidFill>
              <a:srgbClr val="8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>
              <a:lnSpc>
                <a:spcPct val="150000"/>
              </a:lnSpc>
            </a:pPr>
            <a:endParaRPr lang="zh-CN" altLang="en-US" dirty="0">
              <a:solidFill>
                <a:srgbClr val="990000"/>
              </a:solidFill>
              <a:latin typeface="+mn-ea"/>
            </a:endParaRPr>
          </a:p>
        </p:txBody>
      </p: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目   录</a:t>
            </a:r>
            <a:endParaRPr kumimoji="0" lang="en-US" altLang="zh-CN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123" name="Rectangle 33"/>
          <p:cNvSpPr>
            <a:spLocks noChangeArrowheads="1"/>
          </p:cNvSpPr>
          <p:nvPr/>
        </p:nvSpPr>
        <p:spPr bwMode="auto">
          <a:xfrm>
            <a:off x="2266950" y="2276872"/>
            <a:ext cx="4249266" cy="542528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r>
              <a:rPr lang="zh-CN" altLang="en-US" sz="2800" dirty="0">
                <a:solidFill>
                  <a:prstClr val="white">
                    <a:lumMod val="65000"/>
                  </a:prstClr>
                </a:solidFill>
                <a:latin typeface="黑体" pitchFamily="49" charset="-122"/>
                <a:ea typeface="黑体" pitchFamily="49" charset="-122"/>
              </a:rPr>
              <a:t>  一、</a:t>
            </a:r>
            <a:r>
              <a:rPr lang="en-US" altLang="zh-CN" sz="2800" dirty="0">
                <a:solidFill>
                  <a:prstClr val="white">
                    <a:lumMod val="65000"/>
                  </a:prst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prstClr val="white">
                    <a:lumMod val="65000"/>
                  </a:prstClr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prstClr val="white">
                  <a:lumMod val="65000"/>
                </a:prstClr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2266950" y="3107432"/>
            <a:ext cx="4249266" cy="542528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  二、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PCB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设计步骤和规范</a:t>
            </a:r>
          </a:p>
        </p:txBody>
      </p:sp>
      <p:sp>
        <p:nvSpPr>
          <p:cNvPr id="5125" name="Rectangle 33"/>
          <p:cNvSpPr>
            <a:spLocks noChangeArrowheads="1"/>
          </p:cNvSpPr>
          <p:nvPr/>
        </p:nvSpPr>
        <p:spPr bwMode="auto">
          <a:xfrm>
            <a:off x="2051720" y="1253746"/>
            <a:ext cx="4464496" cy="609600"/>
          </a:xfrm>
          <a:prstGeom prst="rect">
            <a:avLst/>
          </a:prstGeom>
          <a:solidFill>
            <a:srgbClr val="800000"/>
          </a:solidFill>
          <a:ln>
            <a:noFill/>
          </a:ln>
          <a:extLst/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rgbClr val="FFFF00"/>
                </a:solidFill>
                <a:latin typeface="黑体" pitchFamily="49" charset="-122"/>
                <a:ea typeface="黑体" pitchFamily="49" charset="-122"/>
              </a:rPr>
              <a:t>印制板电路设计和制造技术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1510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1870001" y="508518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857834" y="58772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设计的步骤和规范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276872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准备工作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14096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原理图绘制</a:t>
            </a:r>
          </a:p>
        </p:txBody>
      </p:sp>
      <p:sp>
        <p:nvSpPr>
          <p:cNvPr id="2" name="右箭头 1"/>
          <p:cNvSpPr/>
          <p:nvPr/>
        </p:nvSpPr>
        <p:spPr>
          <a:xfrm>
            <a:off x="913237" y="2276872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40156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5816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44576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7" y="430986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33440" y="4005064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布局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195736" y="4797152"/>
            <a:ext cx="4752528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布线</a:t>
            </a:r>
          </a:p>
        </p:txBody>
      </p:sp>
      <p:sp>
        <p:nvSpPr>
          <p:cNvPr id="18" name="Rectangle 35"/>
          <p:cNvSpPr>
            <a:spLocks noChangeArrowheads="1"/>
          </p:cNvSpPr>
          <p:nvPr/>
        </p:nvSpPr>
        <p:spPr bwMode="auto">
          <a:xfrm>
            <a:off x="2221272" y="5589240"/>
            <a:ext cx="4752528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收尾工作</a:t>
            </a:r>
          </a:p>
        </p:txBody>
      </p:sp>
    </p:spTree>
    <p:extLst>
      <p:ext uri="{BB962C8B-B14F-4D97-AF65-F5344CB8AC3E}">
        <p14:creationId xmlns:p14="http://schemas.microsoft.com/office/powerpoint/2010/main" val="81688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确定外轮廓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(Board Shape)</a:t>
            </a:r>
            <a:endParaRPr lang="zh-CN" altLang="en-US" sz="2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196480"/>
            <a:ext cx="2228661" cy="1869382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204864"/>
            <a:ext cx="2736215" cy="1638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091109"/>
            <a:ext cx="2853380" cy="186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/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19872" y="4431883"/>
            <a:ext cx="2088232" cy="1674198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73" y="4208044"/>
            <a:ext cx="3028675" cy="173801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下箭头 12"/>
          <p:cNvSpPr/>
          <p:nvPr/>
        </p:nvSpPr>
        <p:spPr>
          <a:xfrm rot="16200000">
            <a:off x="2531120" y="2880315"/>
            <a:ext cx="337344" cy="288032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4" name="下箭头 13"/>
          <p:cNvSpPr/>
          <p:nvPr/>
        </p:nvSpPr>
        <p:spPr>
          <a:xfrm rot="16200000">
            <a:off x="5627464" y="2877593"/>
            <a:ext cx="337344" cy="288032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5" name="下箭头 14"/>
          <p:cNvSpPr/>
          <p:nvPr/>
        </p:nvSpPr>
        <p:spPr>
          <a:xfrm>
            <a:off x="7505119" y="4005064"/>
            <a:ext cx="337344" cy="288032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189754" y="1857926"/>
            <a:ext cx="2459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沟通结构、确定安装方式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410380" y="1857926"/>
            <a:ext cx="1425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绘制外轮廓线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410380" y="2606109"/>
            <a:ext cx="14590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err="1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KeepOut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</a:t>
            </a:r>
          </a:p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或 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Mechanical 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</a:t>
            </a:r>
            <a:endParaRPr lang="zh-CN" altLang="en-US" dirty="0"/>
          </a:p>
        </p:txBody>
      </p:sp>
      <p:cxnSp>
        <p:nvCxnSpPr>
          <p:cNvPr id="19" name="直接箭头连接符 8"/>
          <p:cNvCxnSpPr>
            <a:cxnSpLocks noChangeShapeType="1"/>
          </p:cNvCxnSpPr>
          <p:nvPr/>
        </p:nvCxnSpPr>
        <p:spPr bwMode="auto">
          <a:xfrm flipH="1" flipV="1">
            <a:off x="3835441" y="2348880"/>
            <a:ext cx="127537" cy="28258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矩形 20"/>
          <p:cNvSpPr/>
          <p:nvPr/>
        </p:nvSpPr>
        <p:spPr>
          <a:xfrm>
            <a:off x="6422058" y="1700808"/>
            <a:ext cx="20457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核对尺寸、安装孔位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851920" y="6093296"/>
            <a:ext cx="1218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绘制安装孔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6617040" y="6114782"/>
            <a:ext cx="18341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定义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边界轮廓</a:t>
            </a:r>
            <a:endParaRPr lang="zh-CN" altLang="en-US" dirty="0"/>
          </a:p>
        </p:txBody>
      </p:sp>
      <p:sp>
        <p:nvSpPr>
          <p:cNvPr id="24" name="下箭头 23"/>
          <p:cNvSpPr/>
          <p:nvPr/>
        </p:nvSpPr>
        <p:spPr>
          <a:xfrm rot="5400000">
            <a:off x="5555456" y="5132536"/>
            <a:ext cx="337344" cy="288032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977134" y="6021288"/>
            <a:ext cx="12186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完成、检查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27" name="图片 26"/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398" y="4364122"/>
            <a:ext cx="2820142" cy="172917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下箭头 28"/>
          <p:cNvSpPr/>
          <p:nvPr/>
        </p:nvSpPr>
        <p:spPr>
          <a:xfrm rot="5400000">
            <a:off x="2963168" y="5181848"/>
            <a:ext cx="337344" cy="288032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3270010"/>
      </p:ext>
    </p:extLst>
  </p:cSld>
  <p:clrMapOvr>
    <a:masterClrMapping/>
  </p:clrMapOvr>
  <p:transition>
    <p:wipe dir="d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设置</a:t>
            </a:r>
            <a:r>
              <a:rPr lang="en-US" altLang="zh-CN" sz="2400" dirty="0" err="1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LayerStack</a:t>
            </a:r>
            <a:endParaRPr lang="zh-CN" altLang="en-US" sz="2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5" name="图片 2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7624" y="1916832"/>
            <a:ext cx="6352141" cy="3156193"/>
          </a:xfrm>
          <a:prstGeom prst="rect">
            <a:avLst/>
          </a:prstGeom>
        </p:spPr>
      </p:pic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61446" y="5157192"/>
            <a:ext cx="8043002" cy="1224136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设置基板和每层材料的介电特性、厚度：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）这是后续特征阻抗分析、信号完整性的重要参数依据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）给制版厂家的重要数据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行业用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Oz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（盎司）表示铜箔厚度，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1Oz=35um【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类似于打印纸厚度用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70g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表示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1430952474"/>
      </p:ext>
    </p:extLst>
  </p:cSld>
  <p:clrMapOvr>
    <a:masterClrMapping/>
  </p:clrMapOvr>
  <p:transition>
    <p:wipe dir="d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5543807" y="2430412"/>
          <a:ext cx="3564697" cy="2726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Visio" r:id="rId4" imgW="5123611" imgH="3949560" progId="Visio.Drawing.11">
                  <p:embed/>
                </p:oleObj>
              </mc:Choice>
              <mc:Fallback>
                <p:oleObj name="Visio" r:id="rId4" imgW="5123611" imgH="3949560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3807" y="2430412"/>
                        <a:ext cx="3564697" cy="27267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图片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95536" y="1988839"/>
            <a:ext cx="3888432" cy="3170445"/>
          </a:xfrm>
          <a:prstGeom prst="rect">
            <a:avLst/>
          </a:prstGeom>
        </p:spPr>
      </p:pic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准备元件库</a:t>
            </a:r>
          </a:p>
        </p:txBody>
      </p:sp>
      <p:pic>
        <p:nvPicPr>
          <p:cNvPr id="165890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334596"/>
            <a:ext cx="1152128" cy="1086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427984" y="1988467"/>
            <a:ext cx="1656184" cy="313454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467544" y="5201905"/>
            <a:ext cx="373371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载入库文件：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(1)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软件自带有基本库文件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(2)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第三方购买专业的库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(3)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元件共享网站下载 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-&gt;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连接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(4)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特殊元件自行绘制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参考软件教程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  <a:endParaRPr lang="zh-CN" altLang="en-US" dirty="0">
              <a:solidFill>
                <a:srgbClr val="0000FF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83968" y="5229200"/>
            <a:ext cx="17281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检查所需元件的电路符号和封装是否对应、齐全</a:t>
            </a:r>
            <a:endParaRPr lang="zh-CN" altLang="en-US" dirty="0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588224" y="5229200"/>
            <a:ext cx="241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有多重封装的器件，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要仔细核对所选封装及管脚顺序！</a:t>
            </a:r>
            <a:endParaRPr lang="zh-CN" altLang="en-US" dirty="0"/>
          </a:p>
        </p:txBody>
      </p:sp>
      <p:pic>
        <p:nvPicPr>
          <p:cNvPr id="165949" name="Picture 6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792" y="1340768"/>
            <a:ext cx="1128712" cy="1109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7308304" y="1620089"/>
            <a:ext cx="7200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下载 网站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4697942"/>
      </p:ext>
    </p:extLst>
  </p:cSld>
  <p:clrMapOvr>
    <a:masterClrMapping/>
  </p:clrMapOvr>
  <p:transition>
    <p:wipe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1870001" y="508518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857834" y="58772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设计的步骤和规范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276872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准备工作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14096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原理图绘制</a:t>
            </a:r>
          </a:p>
        </p:txBody>
      </p:sp>
      <p:sp>
        <p:nvSpPr>
          <p:cNvPr id="2" name="右箭头 1"/>
          <p:cNvSpPr/>
          <p:nvPr/>
        </p:nvSpPr>
        <p:spPr>
          <a:xfrm>
            <a:off x="913237" y="3140968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40156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5816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44576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7" y="430986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33440" y="4005064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布局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195736" y="4797152"/>
            <a:ext cx="4752527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布线</a:t>
            </a:r>
          </a:p>
        </p:txBody>
      </p:sp>
      <p:sp>
        <p:nvSpPr>
          <p:cNvPr id="18" name="Rectangle 35"/>
          <p:cNvSpPr>
            <a:spLocks noChangeArrowheads="1"/>
          </p:cNvSpPr>
          <p:nvPr/>
        </p:nvSpPr>
        <p:spPr bwMode="auto">
          <a:xfrm>
            <a:off x="2221272" y="5589240"/>
            <a:ext cx="4726992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收尾工作</a:t>
            </a:r>
          </a:p>
        </p:txBody>
      </p:sp>
    </p:spTree>
    <p:extLst>
      <p:ext uri="{BB962C8B-B14F-4D97-AF65-F5344CB8AC3E}">
        <p14:creationId xmlns:p14="http://schemas.microsoft.com/office/powerpoint/2010/main" val="3549259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1">
            <a:extLst>
              <a:ext uri="{FF2B5EF4-FFF2-40B4-BE49-F238E27FC236}">
                <a16:creationId xmlns:a16="http://schemas.microsoft.com/office/drawing/2014/main" id="{E75061C1-AA8D-4631-AB8B-1EE0B2CDE66D}"/>
              </a:ext>
            </a:extLst>
          </p:cNvPr>
          <p:cNvSpPr/>
          <p:nvPr/>
        </p:nvSpPr>
        <p:spPr>
          <a:xfrm>
            <a:off x="2159335" y="2080084"/>
            <a:ext cx="4464496" cy="1924980"/>
          </a:xfrm>
          <a:prstGeom prst="roundRect">
            <a:avLst/>
          </a:prstGeom>
          <a:solidFill>
            <a:schemeClr val="bg1"/>
          </a:solidFill>
          <a:ln>
            <a:solidFill>
              <a:srgbClr val="8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>
              <a:lnSpc>
                <a:spcPct val="150000"/>
              </a:lnSpc>
            </a:pPr>
            <a:endParaRPr lang="zh-CN" altLang="en-US" dirty="0">
              <a:solidFill>
                <a:srgbClr val="990000"/>
              </a:solidFill>
              <a:latin typeface="+mn-ea"/>
            </a:endParaRPr>
          </a:p>
        </p:txBody>
      </p: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目   录</a:t>
            </a:r>
            <a:endParaRPr kumimoji="0" lang="en-US" altLang="zh-CN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123" name="Rectangle 33"/>
          <p:cNvSpPr>
            <a:spLocks noChangeArrowheads="1"/>
          </p:cNvSpPr>
          <p:nvPr/>
        </p:nvSpPr>
        <p:spPr bwMode="auto">
          <a:xfrm>
            <a:off x="2266950" y="2276872"/>
            <a:ext cx="4033838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  </a:t>
            </a:r>
            <a:r>
              <a:rPr lang="zh-CN" altLang="en-US" sz="2800" dirty="0">
                <a:solidFill>
                  <a:prstClr val="white"/>
                </a:solidFill>
                <a:latin typeface="黑体" pitchFamily="49" charset="-122"/>
                <a:ea typeface="黑体" pitchFamily="49" charset="-122"/>
              </a:rPr>
              <a:t>一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PCB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基础知识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2266950" y="3107432"/>
            <a:ext cx="424926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  二、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PCB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设计步骤和规范</a:t>
            </a:r>
          </a:p>
        </p:txBody>
      </p:sp>
      <p:sp>
        <p:nvSpPr>
          <p:cNvPr id="5125" name="Rectangle 33"/>
          <p:cNvSpPr>
            <a:spLocks noChangeArrowheads="1"/>
          </p:cNvSpPr>
          <p:nvPr/>
        </p:nvSpPr>
        <p:spPr bwMode="auto">
          <a:xfrm>
            <a:off x="2051720" y="1253746"/>
            <a:ext cx="4464496" cy="609600"/>
          </a:xfrm>
          <a:prstGeom prst="rect">
            <a:avLst/>
          </a:prstGeom>
          <a:solidFill>
            <a:srgbClr val="800000"/>
          </a:solidFill>
          <a:ln>
            <a:noFill/>
          </a:ln>
          <a:extLst/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rgbClr val="FFFF00"/>
                </a:solidFill>
                <a:latin typeface="黑体" pitchFamily="49" charset="-122"/>
                <a:ea typeface="黑体" pitchFamily="49" charset="-122"/>
              </a:rPr>
              <a:t>印制板电路设计和制造技术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07682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7445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放置元件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851920" y="1261259"/>
            <a:ext cx="496855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放置独立元器件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561446" y="2060848"/>
          <a:ext cx="3859554" cy="295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Visio" r:id="rId4" imgW="5123611" imgH="3949560" progId="Visio.Drawing.11">
                  <p:embed/>
                </p:oleObj>
              </mc:Choice>
              <mc:Fallback>
                <p:oleObj name="Visio" r:id="rId4" imgW="5123611" imgH="3949560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446" y="2060848"/>
                        <a:ext cx="3859554" cy="295232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/>
          </p:nvPr>
        </p:nvGraphicFramePr>
        <p:xfrm>
          <a:off x="4571999" y="2060848"/>
          <a:ext cx="3830457" cy="295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1" name="Visio" r:id="rId6" imgW="4727597" imgH="3619080" progId="Visio.Drawing.11">
                  <p:embed/>
                </p:oleObj>
              </mc:Choice>
              <mc:Fallback>
                <p:oleObj name="Visio" r:id="rId6" imgW="4727597" imgH="3619080" progId="Visio.Drawing.11">
                  <p:embed/>
                  <p:pic>
                    <p:nvPicPr>
                      <p:cNvPr id="10" name="对象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1999" y="2060848"/>
                        <a:ext cx="3830457" cy="295232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/>
          <p:cNvSpPr/>
          <p:nvPr/>
        </p:nvSpPr>
        <p:spPr>
          <a:xfrm>
            <a:off x="1115616" y="5157192"/>
            <a:ext cx="669674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！注意检查！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）元件符号的正确性、元件符号和所选用封装的对应性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）元件封装的管脚顺序，是否和实际元件的功能排列一致？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）元件应该具有唯一标号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若使用自动标注，可用？替代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405423"/>
      </p:ext>
    </p:extLst>
  </p:cSld>
  <p:clrMapOvr>
    <a:masterClrMapping/>
  </p:clrMapOvr>
  <p:transition>
    <p:wipe dir="d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00244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放置元件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/>
          </p:nvPr>
        </p:nvGraphicFramePr>
        <p:xfrm>
          <a:off x="179512" y="2276872"/>
          <a:ext cx="4538004" cy="23762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Visio" r:id="rId4" imgW="5033657" imgH="2639520" progId="Visio.Drawing.11">
                  <p:embed/>
                </p:oleObj>
              </mc:Choice>
              <mc:Fallback>
                <p:oleObj name="Visio" r:id="rId4" imgW="5033657" imgH="2639520" progId="Visio.Drawing.11">
                  <p:embed/>
                  <p:pic>
                    <p:nvPicPr>
                      <p:cNvPr id="3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2276872"/>
                        <a:ext cx="4538004" cy="237626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/>
          <p:cNvPicPr/>
          <p:nvPr/>
        </p:nvPicPr>
        <p:blipFill rotWithShape="1">
          <a:blip r:embed="rId6" cstate="print"/>
          <a:srcRect r="8361"/>
          <a:stretch/>
        </p:blipFill>
        <p:spPr>
          <a:xfrm>
            <a:off x="4860032" y="2348880"/>
            <a:ext cx="3809628" cy="23042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71600" y="5106670"/>
            <a:ext cx="75540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组合器件（如双运放、六反相器、多路光耦）含有多个的相同功能单元，应该按单元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ID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来逐部分放置器件，以便绘图灵活调整连接关系和布局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851920" y="1261259"/>
            <a:ext cx="496855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放置多单元组合型器件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1718145"/>
      </p:ext>
    </p:extLst>
  </p:cSld>
  <p:clrMapOvr>
    <a:masterClrMapping/>
  </p:clrMapOvr>
  <p:transition>
    <p:wipe dir="d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放置元件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562586" y="1844824"/>
          <a:ext cx="7681822" cy="3723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Visio" r:id="rId4" imgW="8267689" imgH="4026240" progId="Visio.Drawing.11">
                  <p:embed/>
                </p:oleObj>
              </mc:Choice>
              <mc:Fallback>
                <p:oleObj name="Visio" r:id="rId4" imgW="8267689" imgH="4026240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2586" y="1844824"/>
                        <a:ext cx="7681822" cy="372363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794978" y="5733257"/>
            <a:ext cx="75540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特殊封装的器件，自行绘制或下载后添加入库，建立对应关系；检查管脚对应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677756" y="1261259"/>
            <a:ext cx="3142715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放置未收录器件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4962458"/>
      </p:ext>
    </p:extLst>
  </p:cSld>
  <p:clrMapOvr>
    <a:masterClrMapping/>
  </p:clrMapOvr>
  <p:transition>
    <p:wipe dir="d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电气连线（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Wire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3568" y="2204864"/>
            <a:ext cx="3669156" cy="201622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1" name="图片 10"/>
          <p:cNvPicPr/>
          <p:nvPr/>
        </p:nvPicPr>
        <p:blipFill rotWithShape="1">
          <a:blip r:embed="rId4" cstate="print"/>
          <a:srcRect l="5333"/>
          <a:stretch/>
        </p:blipFill>
        <p:spPr bwMode="auto">
          <a:xfrm>
            <a:off x="4572000" y="2204864"/>
            <a:ext cx="3657206" cy="201622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矩形 11"/>
          <p:cNvSpPr/>
          <p:nvPr/>
        </p:nvSpPr>
        <p:spPr>
          <a:xfrm>
            <a:off x="683568" y="4481825"/>
            <a:ext cx="755404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Wire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：具有电气连接功能的“导线”，用于绘制原理图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Line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：不具备电气连接功能的“图线”，用于绘制各种标识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lvl="0"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Bus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：不具备电气连接功能的“总线”，用于指示总线线束的走向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lvl="0"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4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Bus Entry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：具备电气连接功能的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45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度短线，表示“线束入口”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88024" y="1261259"/>
            <a:ext cx="359360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原理图绘制的四种线类型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14" name="直接箭头连接符 8"/>
          <p:cNvCxnSpPr>
            <a:cxnSpLocks noChangeShapeType="1"/>
          </p:cNvCxnSpPr>
          <p:nvPr/>
        </p:nvCxnSpPr>
        <p:spPr bwMode="auto">
          <a:xfrm flipH="1">
            <a:off x="7121794" y="2481863"/>
            <a:ext cx="271336" cy="393590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矩形 14"/>
          <p:cNvSpPr/>
          <p:nvPr/>
        </p:nvSpPr>
        <p:spPr>
          <a:xfrm>
            <a:off x="6876256" y="2204864"/>
            <a:ext cx="12961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Bus Entry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442825"/>
      </p:ext>
    </p:extLst>
  </p:cSld>
  <p:clrMapOvr>
    <a:masterClrMapping/>
  </p:clrMapOvr>
  <p:transition>
    <p:wipe dir="d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电气连线（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Wire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83568" y="4656038"/>
            <a:ext cx="75540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放置了相同网标的导线，电气连接在一起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不必实际画线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放置网标后，该电路节点被命名为网标名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后续制定布线规则可以引用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电源、地线应该用尽量用网标表示，以保持图面简洁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有专用网标符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网标要整个放置在导线上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绘图规范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</p:txBody>
      </p:sp>
      <p:sp>
        <p:nvSpPr>
          <p:cNvPr id="13" name="矩形 12"/>
          <p:cNvSpPr/>
          <p:nvPr/>
        </p:nvSpPr>
        <p:spPr>
          <a:xfrm>
            <a:off x="4788024" y="1261259"/>
            <a:ext cx="359360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网标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</a:t>
            </a:r>
            <a:r>
              <a:rPr lang="en-US" altLang="zh-CN" dirty="0" err="1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NetLabel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)</a:t>
            </a:r>
          </a:p>
        </p:txBody>
      </p:sp>
      <p:pic>
        <p:nvPicPr>
          <p:cNvPr id="14" name="图片 13"/>
          <p:cNvPicPr/>
          <p:nvPr/>
        </p:nvPicPr>
        <p:blipFill rotWithShape="1">
          <a:blip r:embed="rId3" cstate="print"/>
          <a:srcRect t="4734" b="3557"/>
          <a:stretch/>
        </p:blipFill>
        <p:spPr bwMode="auto">
          <a:xfrm>
            <a:off x="827584" y="2204864"/>
            <a:ext cx="2736304" cy="21128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图片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347864" y="2204864"/>
            <a:ext cx="2675184" cy="2112878"/>
          </a:xfrm>
          <a:prstGeom prst="rect">
            <a:avLst/>
          </a:prstGeom>
        </p:spPr>
      </p:pic>
      <p:pic>
        <p:nvPicPr>
          <p:cNvPr id="16" name="图片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300192" y="2204864"/>
            <a:ext cx="1937420" cy="214246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28288027"/>
      </p:ext>
    </p:extLst>
  </p:cSld>
  <p:clrMapOvr>
    <a:masterClrMapping/>
  </p:clrMapOvr>
  <p:transition>
    <p:wipe dir="d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电气连线（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Wire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83568" y="4595644"/>
            <a:ext cx="75540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Port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也具有和网标相同的功能，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Port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名相同的导线表示连接在一起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Port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还能够指示输入、输出关系，（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I/O Type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Port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符号一般用在：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 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）分图之间的连接关系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 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）表示模块单元之间的接口连接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    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）某些特定输入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输出端口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88024" y="1261259"/>
            <a:ext cx="359360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端口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(Port)</a:t>
            </a:r>
          </a:p>
        </p:txBody>
      </p:sp>
      <p:pic>
        <p:nvPicPr>
          <p:cNvPr id="11" name="图片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27984" y="2132856"/>
            <a:ext cx="4135155" cy="2160241"/>
          </a:xfrm>
          <a:prstGeom prst="rect">
            <a:avLst/>
          </a:prstGeom>
        </p:spPr>
      </p:pic>
      <p:pic>
        <p:nvPicPr>
          <p:cNvPr id="17" name="图片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08214" y="2132856"/>
            <a:ext cx="2549624" cy="220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72765"/>
      </p:ext>
    </p:extLst>
  </p:cSld>
  <p:clrMapOvr>
    <a:masterClrMapping/>
  </p:clrMapOvr>
  <p:transition>
    <p:wipe dir="d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94665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自动标注（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Auto Annotate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2567240" y="1876425"/>
          <a:ext cx="4087461" cy="1995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7" name="Visio" r:id="rId4" imgW="8382765" imgH="4078890" progId="Visio.Drawing.11">
                  <p:embed/>
                </p:oleObj>
              </mc:Choice>
              <mc:Fallback>
                <p:oleObj name="Visio" r:id="rId4" imgW="8382765" imgH="4078890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7240" y="1876425"/>
                        <a:ext cx="4087461" cy="199568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8180" name="图片 2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068663"/>
            <a:ext cx="3479312" cy="197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8179" name="图片 2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4068663"/>
            <a:ext cx="3520123" cy="196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18954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3" name="下箭头 12"/>
          <p:cNvSpPr/>
          <p:nvPr/>
        </p:nvSpPr>
        <p:spPr>
          <a:xfrm rot="16200000">
            <a:off x="4528852" y="4912308"/>
            <a:ext cx="590352" cy="504056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7108017" y="3140968"/>
            <a:ext cx="16321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所有的带？器件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都被自动编号</a:t>
            </a:r>
            <a:endParaRPr lang="zh-CN" altLang="en-US" dirty="0"/>
          </a:p>
        </p:txBody>
      </p:sp>
      <p:cxnSp>
        <p:nvCxnSpPr>
          <p:cNvPr id="15" name="直接箭头连接符 8"/>
          <p:cNvCxnSpPr>
            <a:cxnSpLocks noChangeShapeType="1"/>
          </p:cNvCxnSpPr>
          <p:nvPr/>
        </p:nvCxnSpPr>
        <p:spPr bwMode="auto">
          <a:xfrm flipH="1">
            <a:off x="7164289" y="3861048"/>
            <a:ext cx="228841" cy="36004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>
            <a:off x="1619672" y="3433355"/>
            <a:ext cx="432049" cy="96775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矩形 18"/>
          <p:cNvSpPr/>
          <p:nvPr/>
        </p:nvSpPr>
        <p:spPr>
          <a:xfrm>
            <a:off x="635566" y="3018438"/>
            <a:ext cx="16321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标号带？的器件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012990"/>
      </p:ext>
    </p:extLst>
  </p:cSld>
  <p:clrMapOvr>
    <a:masterClrMapping/>
  </p:clrMapOvr>
  <p:transition>
    <p:wipe dir="d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1870001" y="508518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857834" y="58772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设计的步骤和规范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276872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准备工作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14096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原理图绘制</a:t>
            </a:r>
          </a:p>
        </p:txBody>
      </p:sp>
      <p:sp>
        <p:nvSpPr>
          <p:cNvPr id="2" name="右箭头 1"/>
          <p:cNvSpPr/>
          <p:nvPr/>
        </p:nvSpPr>
        <p:spPr>
          <a:xfrm>
            <a:off x="971600" y="4005064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40156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5816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44576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7" y="430986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33440" y="4005064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布局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195736" y="4797152"/>
            <a:ext cx="4752527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布线</a:t>
            </a:r>
          </a:p>
        </p:txBody>
      </p:sp>
      <p:sp>
        <p:nvSpPr>
          <p:cNvPr id="18" name="Rectangle 35"/>
          <p:cNvSpPr>
            <a:spLocks noChangeArrowheads="1"/>
          </p:cNvSpPr>
          <p:nvPr/>
        </p:nvSpPr>
        <p:spPr bwMode="auto">
          <a:xfrm>
            <a:off x="2221272" y="5589240"/>
            <a:ext cx="4726992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收尾工作</a:t>
            </a:r>
          </a:p>
        </p:txBody>
      </p:sp>
    </p:spTree>
    <p:extLst>
      <p:ext uri="{BB962C8B-B14F-4D97-AF65-F5344CB8AC3E}">
        <p14:creationId xmlns:p14="http://schemas.microsoft.com/office/powerpoint/2010/main" val="37190548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导入元件封装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3" name="图片 12" descr="未标题-7.jpg"/>
          <p:cNvPicPr/>
          <p:nvPr/>
        </p:nvPicPr>
        <p:blipFill rotWithShape="1">
          <a:blip r:embed="rId3" cstate="print"/>
          <a:srcRect t="9546"/>
          <a:stretch/>
        </p:blipFill>
        <p:spPr>
          <a:xfrm>
            <a:off x="1442034" y="1773969"/>
            <a:ext cx="6050704" cy="318132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90364" y="5057889"/>
            <a:ext cx="75540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检查原理图所有对应元件封装是否有缺失、重复、错漏，重点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检查标号、型号参数等字符是否齐全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大图建议分批导入，原理图绘制完一部分，导入一部分、并立即检查该部分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8" name="直接箭头连接符 8"/>
          <p:cNvCxnSpPr>
            <a:cxnSpLocks noChangeShapeType="1"/>
          </p:cNvCxnSpPr>
          <p:nvPr/>
        </p:nvCxnSpPr>
        <p:spPr bwMode="auto">
          <a:xfrm flipH="1" flipV="1">
            <a:off x="6588224" y="2780928"/>
            <a:ext cx="1008112" cy="36004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矩形 8"/>
          <p:cNvSpPr/>
          <p:nvPr/>
        </p:nvSpPr>
        <p:spPr>
          <a:xfrm>
            <a:off x="7533565" y="2988241"/>
            <a:ext cx="13589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飞线，指示连接关系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12" name="直接箭头连接符 8"/>
          <p:cNvCxnSpPr>
            <a:cxnSpLocks noChangeShapeType="1"/>
          </p:cNvCxnSpPr>
          <p:nvPr/>
        </p:nvCxnSpPr>
        <p:spPr bwMode="auto">
          <a:xfrm flipH="1">
            <a:off x="7204910" y="1977430"/>
            <a:ext cx="504056" cy="21602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矩形 13"/>
          <p:cNvSpPr/>
          <p:nvPr/>
        </p:nvSpPr>
        <p:spPr>
          <a:xfrm>
            <a:off x="7668344" y="1700808"/>
            <a:ext cx="11428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缺失型号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15" name="直接箭头连接符 8"/>
          <p:cNvCxnSpPr>
            <a:cxnSpLocks noChangeShapeType="1"/>
          </p:cNvCxnSpPr>
          <p:nvPr/>
        </p:nvCxnSpPr>
        <p:spPr bwMode="auto">
          <a:xfrm>
            <a:off x="1043608" y="3645024"/>
            <a:ext cx="1224136" cy="36004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矩形 16"/>
          <p:cNvSpPr/>
          <p:nvPr/>
        </p:nvSpPr>
        <p:spPr>
          <a:xfrm>
            <a:off x="188749" y="2996952"/>
            <a:ext cx="11428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多脚通用封装的管脚顺序，重点检查！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19" name="直接箭头连接符 8"/>
          <p:cNvCxnSpPr>
            <a:cxnSpLocks noChangeShapeType="1"/>
          </p:cNvCxnSpPr>
          <p:nvPr/>
        </p:nvCxnSpPr>
        <p:spPr bwMode="auto">
          <a:xfrm>
            <a:off x="1331640" y="2348880"/>
            <a:ext cx="1152128" cy="14401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矩形 21"/>
          <p:cNvSpPr/>
          <p:nvPr/>
        </p:nvSpPr>
        <p:spPr>
          <a:xfrm>
            <a:off x="260757" y="2124145"/>
            <a:ext cx="1142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通孔尺寸，重点检查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025804"/>
      </p:ext>
    </p:extLst>
  </p:cSld>
  <p:clrMapOvr>
    <a:masterClrMapping/>
  </p:clrMapOvr>
  <p:transition>
    <p:wipe dir="d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布局总体规划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83568" y="5376118"/>
            <a:ext cx="80648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信号总体走向单向流动，尽量减少折返、交叉等情况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各种输入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/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输出端口、配置调节等部件尽量靠近电路板边缘，便于接线和调试操作；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如果有大功率器件，从布局上要考虑通风散热，且远离温度敏感的电路部分。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763688" y="1772816"/>
          <a:ext cx="6214958" cy="3744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1" name="Visio" r:id="rId4" imgW="5553360" imgH="3337831" progId="Visio.Drawing.11">
                  <p:embed/>
                </p:oleObj>
              </mc:Choice>
              <mc:Fallback>
                <p:oleObj name="Visio" r:id="rId4" imgW="5553360" imgH="3337831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688" y="1772816"/>
                        <a:ext cx="6214958" cy="374441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0590053"/>
      </p:ext>
    </p:extLst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492896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的结构组成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50100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层</a:t>
            </a: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(Layer)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的概念</a:t>
            </a:r>
          </a:p>
        </p:txBody>
      </p:sp>
      <p:sp>
        <p:nvSpPr>
          <p:cNvPr id="2" name="右箭头 1"/>
          <p:cNvSpPr/>
          <p:nvPr/>
        </p:nvSpPr>
        <p:spPr>
          <a:xfrm>
            <a:off x="913237" y="2492896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38925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797696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80580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6" y="479715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67744" y="449235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元件与封装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267744" y="5517232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的生产工艺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1870001" y="5770959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3555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局部布局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27323" y="4421429"/>
            <a:ext cx="4188693" cy="1941439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no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将同一功能模块的元器件挑出来，归类在一起，局部的布局会容易许多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外包络尽可能形状规整，便于全局调整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根据布局设计，将各模块组合成为整体，组合的过程中再进行细调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86746" name="Picture 37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628800"/>
            <a:ext cx="7200800" cy="2512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图片 8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4"/>
          <a:stretch/>
        </p:blipFill>
        <p:spPr>
          <a:xfrm>
            <a:off x="4860032" y="4005064"/>
            <a:ext cx="4176464" cy="235780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矩形 386"/>
          <p:cNvSpPr/>
          <p:nvPr/>
        </p:nvSpPr>
        <p:spPr>
          <a:xfrm>
            <a:off x="4860032" y="1261259"/>
            <a:ext cx="403244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拆分电路单元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1317585"/>
      </p:ext>
    </p:extLst>
  </p:cSld>
  <p:clrMapOvr>
    <a:masterClrMapping/>
  </p:clrMapOvr>
  <p:transition>
    <p:wipe dir="d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局部布局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49709" y="4869160"/>
            <a:ext cx="79107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先确定大型器件、多管脚的器件位置，其余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2-3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腿小元件围绕大器件灵活调整。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“一头近”原则：即每个小元件的飞线有一头尽量短，飞线的交叉会减少很多。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相邻小元件之间的距离间隙，以能够走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1-2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根线为宜。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预留一些空间放置元件的标号。元件标号字符一定要放在器件轮廓外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布局时可以先暂时隐藏掉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GND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、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VCC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等公共网络的飞线，以免扰乱视线。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9" name="图片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4"/>
          <a:stretch/>
        </p:blipFill>
        <p:spPr>
          <a:xfrm>
            <a:off x="323528" y="2060848"/>
            <a:ext cx="4176464" cy="2357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08"/>
          <a:stretch/>
        </p:blipFill>
        <p:spPr>
          <a:xfrm>
            <a:off x="4716015" y="2060848"/>
            <a:ext cx="4186685" cy="235780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256362" y="4490661"/>
            <a:ext cx="2459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完成局部布局的单元电路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364088" y="4496584"/>
            <a:ext cx="2459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尝试预布线（看布通率）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860032" y="1261259"/>
            <a:ext cx="403244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布局和预布线测试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6498168"/>
      </p:ext>
    </p:extLst>
  </p:cSld>
  <p:clrMapOvr>
    <a:masterClrMapping/>
  </p:clrMapOvr>
  <p:transition>
    <p:wipe dir="d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整体布局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9"/>
          <a:stretch/>
        </p:blipFill>
        <p:spPr>
          <a:xfrm>
            <a:off x="1763688" y="1772816"/>
            <a:ext cx="6120680" cy="358020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矩形 15"/>
          <p:cNvSpPr/>
          <p:nvPr/>
        </p:nvSpPr>
        <p:spPr>
          <a:xfrm>
            <a:off x="683568" y="5448126"/>
            <a:ext cx="61926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好的布局：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）元件整齐划一，便于贴装工艺生产；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）整体上飞线短、交叉少，后续布线工作会变得容易；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）功能模块划分明确，信号流向清晰。</a:t>
            </a:r>
          </a:p>
        </p:txBody>
      </p:sp>
      <p:sp>
        <p:nvSpPr>
          <p:cNvPr id="18" name="矩形 17"/>
          <p:cNvSpPr/>
          <p:nvPr/>
        </p:nvSpPr>
        <p:spPr>
          <a:xfrm>
            <a:off x="4860032" y="1196752"/>
            <a:ext cx="403244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布局的一般要求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6633282"/>
      </p:ext>
    </p:extLst>
  </p:cSld>
  <p:clrMapOvr>
    <a:masterClrMapping/>
  </p:clrMapOvr>
  <p:transition>
    <p:wipe dir="d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整体布局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860032" y="1196752"/>
            <a:ext cx="403244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布线空间的概念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2" name="图片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88023" y="2231291"/>
            <a:ext cx="3998710" cy="2537521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899592" y="5016078"/>
            <a:ext cx="74760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按照飞线数量适当地预留布线空间。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布线空间的大小和飞线的密集程度有关，需要一定的经验积累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某些管脚顺序可以灵活调节，例如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IO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口，避免飞线交叉过孔能节省布线空间</a:t>
            </a:r>
          </a:p>
        </p:txBody>
      </p:sp>
      <p:pic>
        <p:nvPicPr>
          <p:cNvPr id="19046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8" y="2258238"/>
            <a:ext cx="4139952" cy="2510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椭圆 6"/>
          <p:cNvSpPr/>
          <p:nvPr/>
        </p:nvSpPr>
        <p:spPr>
          <a:xfrm>
            <a:off x="1691680" y="2564904"/>
            <a:ext cx="1008112" cy="1080120"/>
          </a:xfrm>
          <a:prstGeom prst="ellipse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>
            <a:off x="2195736" y="2060848"/>
            <a:ext cx="161764" cy="504056"/>
          </a:xfrm>
          <a:prstGeom prst="straightConnector1">
            <a:avLst/>
          </a:prstGeom>
          <a:noFill/>
          <a:ln w="31750" algn="ctr">
            <a:solidFill>
              <a:srgbClr val="33CC3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矩形 18"/>
          <p:cNvSpPr/>
          <p:nvPr/>
        </p:nvSpPr>
        <p:spPr>
          <a:xfrm>
            <a:off x="1115616" y="1772816"/>
            <a:ext cx="16955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留出布线空间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20" name="直接箭头连接符 8"/>
          <p:cNvCxnSpPr>
            <a:cxnSpLocks noChangeShapeType="1"/>
          </p:cNvCxnSpPr>
          <p:nvPr/>
        </p:nvCxnSpPr>
        <p:spPr bwMode="auto">
          <a:xfrm flipH="1">
            <a:off x="2915816" y="2111370"/>
            <a:ext cx="504056" cy="669558"/>
          </a:xfrm>
          <a:prstGeom prst="straightConnector1">
            <a:avLst/>
          </a:prstGeom>
          <a:noFill/>
          <a:ln w="31750" algn="ctr">
            <a:solidFill>
              <a:srgbClr val="33CC3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矩形 21"/>
          <p:cNvSpPr/>
          <p:nvPr/>
        </p:nvSpPr>
        <p:spPr>
          <a:xfrm>
            <a:off x="2948422" y="1794302"/>
            <a:ext cx="16955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有十几根飞线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cxnSp>
        <p:nvCxnSpPr>
          <p:cNvPr id="25" name="直接箭头连接符 8"/>
          <p:cNvCxnSpPr>
            <a:cxnSpLocks noChangeShapeType="1"/>
          </p:cNvCxnSpPr>
          <p:nvPr/>
        </p:nvCxnSpPr>
        <p:spPr bwMode="auto">
          <a:xfrm flipH="1">
            <a:off x="6935446" y="2060848"/>
            <a:ext cx="444866" cy="406787"/>
          </a:xfrm>
          <a:prstGeom prst="straightConnector1">
            <a:avLst/>
          </a:prstGeom>
          <a:noFill/>
          <a:ln w="31750" algn="ctr">
            <a:solidFill>
              <a:srgbClr val="33CC3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矩形 28"/>
          <p:cNvSpPr/>
          <p:nvPr/>
        </p:nvSpPr>
        <p:spPr>
          <a:xfrm>
            <a:off x="6696236" y="1772816"/>
            <a:ext cx="1947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布线空间刚好用完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067399"/>
      </p:ext>
    </p:extLst>
  </p:cSld>
  <p:clrMapOvr>
    <a:masterClrMapping/>
  </p:clrMapOvr>
  <p:transition>
    <p:wipe dir="d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04316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整体布局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99592" y="5085184"/>
            <a:ext cx="74760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因为所有退耦器件的网标相同，原理图中放在器件附近反而会引起混乱；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在原理图中，退耦电容集中画在一起，布局时随意取用，就近放在各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IC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附近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退耦问题，在电源完整性中将详细讲解</a:t>
            </a:r>
          </a:p>
        </p:txBody>
      </p:sp>
      <p:pic>
        <p:nvPicPr>
          <p:cNvPr id="9" name="图片 8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62785" y="2276872"/>
            <a:ext cx="4013671" cy="26036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132856"/>
            <a:ext cx="3776420" cy="27363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4860032" y="1196752"/>
            <a:ext cx="4032448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退耦元件的处理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2566689"/>
      </p:ext>
    </p:extLst>
  </p:cSld>
  <p:clrMapOvr>
    <a:masterClrMapping/>
  </p:clrMapOvr>
  <p:transition>
    <p:wipe dir="d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1870001" y="508518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857834" y="58772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设计的步骤和规范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276872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准备工作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14096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原理图绘制</a:t>
            </a:r>
          </a:p>
        </p:txBody>
      </p:sp>
      <p:sp>
        <p:nvSpPr>
          <p:cNvPr id="2" name="右箭头 1"/>
          <p:cNvSpPr/>
          <p:nvPr/>
        </p:nvSpPr>
        <p:spPr>
          <a:xfrm>
            <a:off x="976214" y="4780384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40156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5816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44576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7" y="430986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33440" y="4005064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布局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195736" y="4797152"/>
            <a:ext cx="4752527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布线</a:t>
            </a:r>
          </a:p>
        </p:txBody>
      </p:sp>
      <p:sp>
        <p:nvSpPr>
          <p:cNvPr id="18" name="Rectangle 35"/>
          <p:cNvSpPr>
            <a:spLocks noChangeArrowheads="1"/>
          </p:cNvSpPr>
          <p:nvPr/>
        </p:nvSpPr>
        <p:spPr bwMode="auto">
          <a:xfrm>
            <a:off x="2221272" y="5589240"/>
            <a:ext cx="4726992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收尾工作</a:t>
            </a:r>
          </a:p>
        </p:txBody>
      </p:sp>
    </p:spTree>
    <p:extLst>
      <p:ext uri="{BB962C8B-B14F-4D97-AF65-F5344CB8AC3E}">
        <p14:creationId xmlns:p14="http://schemas.microsoft.com/office/powerpoint/2010/main" val="15173002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83524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安全间距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(Clearance)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设定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581650" y="1196752"/>
            <a:ext cx="3310830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安全间距规范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1" name="图片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5"/>
            <a:ext cx="4970090" cy="321493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矩形 12"/>
          <p:cNvSpPr/>
          <p:nvPr/>
        </p:nvSpPr>
        <p:spPr>
          <a:xfrm>
            <a:off x="513915" y="5085184"/>
            <a:ext cx="4994189" cy="1323439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电压越高的导线，和全板所需的安全间距越大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裸露部分（焊盘、过孔、元件腿）所需安全间距大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海拔越高，所需的绝缘间距越大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低压电路，参考制版厂家极限，并留余量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5778880" y="1844824"/>
          <a:ext cx="28975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90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黑体" pitchFamily="49" charset="-122"/>
                          <a:ea typeface="黑体" pitchFamily="49" charset="-122"/>
                        </a:rPr>
                        <a:t>海拔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黑体" pitchFamily="49" charset="-122"/>
                          <a:ea typeface="黑体" pitchFamily="49" charset="-122"/>
                        </a:rPr>
                        <a:t>间距扩增因子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1.14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1.29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1.48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1.70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1.95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2.25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2.62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3.02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6.67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14.50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6036389"/>
      </p:ext>
    </p:extLst>
  </p:cSld>
  <p:clrMapOvr>
    <a:masterClrMapping/>
  </p:clrMapOvr>
  <p:transition>
    <p:wipe dir="d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83524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线宽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(Width)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设定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581650" y="1196752"/>
            <a:ext cx="3310830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线宽规范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14" name="图片 1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25"/>
          <a:stretch/>
        </p:blipFill>
        <p:spPr bwMode="auto">
          <a:xfrm>
            <a:off x="251520" y="1972529"/>
            <a:ext cx="4896544" cy="35447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矩形 4"/>
          <p:cNvSpPr/>
          <p:nvPr/>
        </p:nvSpPr>
        <p:spPr>
          <a:xfrm>
            <a:off x="5059610" y="2060848"/>
            <a:ext cx="4048894" cy="3046988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marL="628650" indent="-628650" algn="l">
              <a:lnSpc>
                <a:spcPct val="1500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例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导线通过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10A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电流，在室温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25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℃工作时要控制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表面温度不超过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70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℃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【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解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】</a:t>
            </a:r>
          </a:p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）允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许温升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70-25=45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℃。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查曲线横截面积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 s=150mil</a:t>
            </a:r>
            <a:r>
              <a:rPr lang="en-US" altLang="zh-CN" sz="1600" baseline="300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</a:p>
          <a:p>
            <a:pPr marL="542925" indent="-542925" algn="l">
              <a:lnSpc>
                <a:spcPct val="150000"/>
              </a:lnSpc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厚度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1Oz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35um,1.38mil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，则最小线宽是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150/1.38=108mil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；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4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采用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2Oz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的电路板，需要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54mil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线宽。</a:t>
            </a:r>
            <a:endParaRPr lang="zh-CN" altLang="en-US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95536" y="5561945"/>
            <a:ext cx="4664074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电流越大的导线，所需的越宽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采用厚板、改善对流条件，可减小线宽需求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38451" y="5550331"/>
            <a:ext cx="3698045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注意：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这仅仅是从温升角度考虑线宽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导线阻性压降，需要结合原理考虑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881648"/>
      </p:ext>
    </p:extLst>
  </p:cSld>
  <p:clrMapOvr>
    <a:masterClrMapping/>
  </p:clrMapOvr>
  <p:transition>
    <p:wipe dir="d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33119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过孔尺寸设定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35720" y="5478323"/>
            <a:ext cx="791274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利用规则编辑器，进行全局过孔设定（参考软件使用手册，及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厂家指导数据）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利用类编辑器和规则编辑器，对大电流过孔规则设定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大电流过孔计算：查表所需横截面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，孔周长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l=s/0.7-1.0mil(18-25um);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孔径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d=l/</a:t>
            </a:r>
            <a:r>
              <a:rPr lang="el-GR" altLang="zh-CN" sz="1600" dirty="0">
                <a:solidFill>
                  <a:srgbClr val="0000FF"/>
                </a:solidFill>
                <a:latin typeface="Times New Roman"/>
                <a:ea typeface="黑体" pitchFamily="49" charset="-122"/>
                <a:cs typeface="Times New Roman"/>
              </a:rPr>
              <a:t>π</a:t>
            </a:r>
            <a:endParaRPr lang="zh-CN" altLang="en-US" dirty="0">
              <a:solidFill>
                <a:srgbClr val="0000FF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/>
          </p:nvPr>
        </p:nvGraphicFramePr>
        <p:xfrm>
          <a:off x="1403648" y="1700808"/>
          <a:ext cx="6419424" cy="3588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3" name="Visio" r:id="rId4" imgW="4001479" imgH="2247480" progId="Visio.Drawing.11">
                  <p:embed/>
                </p:oleObj>
              </mc:Choice>
              <mc:Fallback>
                <p:oleObj name="Visio" r:id="rId4" imgW="4001479" imgH="2247480" progId="Visio.Drawing.11">
                  <p:embed/>
                  <p:pic>
                    <p:nvPicPr>
                      <p:cNvPr id="7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648" y="1700808"/>
                        <a:ext cx="6419424" cy="358849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751688"/>
      </p:ext>
    </p:extLst>
  </p:cSld>
  <p:clrMapOvr>
    <a:masterClrMapping/>
  </p:clrMapOvr>
  <p:transition>
    <p:wipe dir="d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433119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铺铜连接样式设定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95710" y="5517871"/>
            <a:ext cx="75207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一般元器件焊盘，都要隔热缝，以免铜皮散热引起的焊接不良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大电流焊盘，不能加隔热缝；考虑人工焊接，或工艺上增加加热时间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地线过孔一般考虑直接连接，不用隔热缝</a:t>
            </a:r>
            <a:endParaRPr lang="zh-CN" altLang="en-US" dirty="0">
              <a:solidFill>
                <a:srgbClr val="0000FF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/>
          </p:nvPr>
        </p:nvGraphicFramePr>
        <p:xfrm>
          <a:off x="1115616" y="1844824"/>
          <a:ext cx="5976664" cy="35304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7" name="Visio" r:id="rId4" imgW="3784833" imgH="2227500" progId="Visio.Drawing.11">
                  <p:embed/>
                </p:oleObj>
              </mc:Choice>
              <mc:Fallback>
                <p:oleObj name="Visio" r:id="rId4" imgW="3784833" imgH="2227500" progId="Visio.Drawing.11">
                  <p:embed/>
                  <p:pic>
                    <p:nvPicPr>
                      <p:cNvPr id="10" name="对象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5616" y="1844824"/>
                        <a:ext cx="5976664" cy="353040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2500091"/>
      </p:ext>
    </p:extLst>
  </p:cSld>
  <p:clrMapOvr>
    <a:masterClrMapping/>
  </p:clrMapOvr>
  <p:transition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550332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的组成和概念</a:t>
            </a:r>
          </a:p>
        </p:txBody>
      </p:sp>
      <p:pic>
        <p:nvPicPr>
          <p:cNvPr id="14438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708920"/>
            <a:ext cx="4959970" cy="2448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矩形 4"/>
          <p:cNvSpPr>
            <a:spLocks noChangeArrowheads="1"/>
          </p:cNvSpPr>
          <p:nvPr/>
        </p:nvSpPr>
        <p:spPr bwMode="auto">
          <a:xfrm>
            <a:off x="7235223" y="2761764"/>
            <a:ext cx="172926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通孔式焊盘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Multilayer Pad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21" name="直接箭头连接符 8"/>
          <p:cNvCxnSpPr>
            <a:cxnSpLocks noChangeShapeType="1"/>
          </p:cNvCxnSpPr>
          <p:nvPr/>
        </p:nvCxnSpPr>
        <p:spPr bwMode="auto">
          <a:xfrm flipH="1">
            <a:off x="5940152" y="2970530"/>
            <a:ext cx="1439088" cy="89051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矩形 4"/>
          <p:cNvSpPr>
            <a:spLocks noChangeArrowheads="1"/>
          </p:cNvSpPr>
          <p:nvPr/>
        </p:nvSpPr>
        <p:spPr bwMode="auto">
          <a:xfrm>
            <a:off x="7452321" y="4293096"/>
            <a:ext cx="1441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焊盘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(Free Pad)</a:t>
            </a: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固定孔</a:t>
            </a:r>
          </a:p>
        </p:txBody>
      </p:sp>
      <p:cxnSp>
        <p:nvCxnSpPr>
          <p:cNvPr id="24" name="直接箭头连接符 8"/>
          <p:cNvCxnSpPr>
            <a:cxnSpLocks noChangeShapeType="1"/>
            <a:stCxn id="23" idx="1"/>
          </p:cNvCxnSpPr>
          <p:nvPr/>
        </p:nvCxnSpPr>
        <p:spPr bwMode="auto">
          <a:xfrm flipH="1" flipV="1">
            <a:off x="6300193" y="4293098"/>
            <a:ext cx="1152128" cy="26160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直接箭头连接符 8"/>
          <p:cNvCxnSpPr>
            <a:cxnSpLocks noChangeShapeType="1"/>
          </p:cNvCxnSpPr>
          <p:nvPr/>
        </p:nvCxnSpPr>
        <p:spPr bwMode="auto">
          <a:xfrm flipH="1" flipV="1">
            <a:off x="4932040" y="4702210"/>
            <a:ext cx="1471874" cy="959038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矩形 4"/>
          <p:cNvSpPr>
            <a:spLocks noChangeArrowheads="1"/>
          </p:cNvSpPr>
          <p:nvPr/>
        </p:nvSpPr>
        <p:spPr bwMode="auto">
          <a:xfrm>
            <a:off x="6280203" y="5507359"/>
            <a:ext cx="15321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焊盘（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Pad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表贴式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单面</a:t>
            </a:r>
          </a:p>
        </p:txBody>
      </p:sp>
      <p:sp>
        <p:nvSpPr>
          <p:cNvPr id="31" name="矩形 4"/>
          <p:cNvSpPr>
            <a:spLocks noChangeArrowheads="1"/>
          </p:cNvSpPr>
          <p:nvPr/>
        </p:nvSpPr>
        <p:spPr bwMode="auto">
          <a:xfrm>
            <a:off x="537834" y="4702210"/>
            <a:ext cx="10755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铺铜（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Polygon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cxnSp>
        <p:nvCxnSpPr>
          <p:cNvPr id="32" name="直接箭头连接符 8"/>
          <p:cNvCxnSpPr>
            <a:cxnSpLocks noChangeShapeType="1"/>
          </p:cNvCxnSpPr>
          <p:nvPr/>
        </p:nvCxnSpPr>
        <p:spPr bwMode="auto">
          <a:xfrm flipV="1">
            <a:off x="1475656" y="4805539"/>
            <a:ext cx="648073" cy="27964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直接箭头连接符 8"/>
          <p:cNvCxnSpPr>
            <a:cxnSpLocks noChangeShapeType="1"/>
          </p:cNvCxnSpPr>
          <p:nvPr/>
        </p:nvCxnSpPr>
        <p:spPr bwMode="auto">
          <a:xfrm flipH="1" flipV="1">
            <a:off x="3754856" y="4413686"/>
            <a:ext cx="560825" cy="117555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矩形 4"/>
          <p:cNvSpPr>
            <a:spLocks noChangeArrowheads="1"/>
          </p:cNvSpPr>
          <p:nvPr/>
        </p:nvSpPr>
        <p:spPr bwMode="auto">
          <a:xfrm>
            <a:off x="3635896" y="5589240"/>
            <a:ext cx="24288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表贴元件（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SMD Component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37" name="矩形 4"/>
          <p:cNvSpPr>
            <a:spLocks noChangeArrowheads="1"/>
          </p:cNvSpPr>
          <p:nvPr/>
        </p:nvSpPr>
        <p:spPr bwMode="auto">
          <a:xfrm>
            <a:off x="6514511" y="1988840"/>
            <a:ext cx="153118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信号线（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Track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cxnSp>
        <p:nvCxnSpPr>
          <p:cNvPr id="38" name="直接箭头连接符 8"/>
          <p:cNvCxnSpPr>
            <a:cxnSpLocks noChangeShapeType="1"/>
          </p:cNvCxnSpPr>
          <p:nvPr/>
        </p:nvCxnSpPr>
        <p:spPr bwMode="auto">
          <a:xfrm flipH="1">
            <a:off x="6012160" y="2296617"/>
            <a:ext cx="783506" cy="916359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直接箭头连接符 8"/>
          <p:cNvCxnSpPr>
            <a:cxnSpLocks noChangeShapeType="1"/>
          </p:cNvCxnSpPr>
          <p:nvPr/>
        </p:nvCxnSpPr>
        <p:spPr bwMode="auto">
          <a:xfrm>
            <a:off x="5220072" y="2300760"/>
            <a:ext cx="318690" cy="88577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矩形 4"/>
          <p:cNvSpPr>
            <a:spLocks noChangeArrowheads="1"/>
          </p:cNvSpPr>
          <p:nvPr/>
        </p:nvSpPr>
        <p:spPr bwMode="auto">
          <a:xfrm>
            <a:off x="4613821" y="1992983"/>
            <a:ext cx="15311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丝印（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Overlay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cxnSp>
        <p:nvCxnSpPr>
          <p:cNvPr id="51" name="直接箭头连接符 8"/>
          <p:cNvCxnSpPr>
            <a:cxnSpLocks noChangeShapeType="1"/>
          </p:cNvCxnSpPr>
          <p:nvPr/>
        </p:nvCxnSpPr>
        <p:spPr bwMode="auto">
          <a:xfrm>
            <a:off x="3754855" y="2348880"/>
            <a:ext cx="280413" cy="114458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2" name="矩形 4"/>
          <p:cNvSpPr>
            <a:spLocks noChangeArrowheads="1"/>
          </p:cNvSpPr>
          <p:nvPr/>
        </p:nvSpPr>
        <p:spPr bwMode="auto">
          <a:xfrm>
            <a:off x="3168797" y="2041103"/>
            <a:ext cx="117211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过孔（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Via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cxnSp>
        <p:nvCxnSpPr>
          <p:cNvPr id="54" name="直接箭头连接符 8"/>
          <p:cNvCxnSpPr>
            <a:cxnSpLocks noChangeShapeType="1"/>
          </p:cNvCxnSpPr>
          <p:nvPr/>
        </p:nvCxnSpPr>
        <p:spPr bwMode="auto">
          <a:xfrm>
            <a:off x="1619672" y="3356992"/>
            <a:ext cx="936104" cy="58630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6" name="矩形 4"/>
          <p:cNvSpPr>
            <a:spLocks noChangeArrowheads="1"/>
          </p:cNvSpPr>
          <p:nvPr/>
        </p:nvSpPr>
        <p:spPr bwMode="auto">
          <a:xfrm>
            <a:off x="251520" y="3140968"/>
            <a:ext cx="17896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直插元件</a:t>
            </a:r>
            <a:endParaRPr lang="en-US" altLang="zh-CN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PTH Component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58" name="直接箭头连接符 8"/>
          <p:cNvCxnSpPr>
            <a:cxnSpLocks noChangeShapeType="1"/>
          </p:cNvCxnSpPr>
          <p:nvPr/>
        </p:nvCxnSpPr>
        <p:spPr bwMode="auto">
          <a:xfrm flipV="1">
            <a:off x="2555776" y="4941168"/>
            <a:ext cx="216026" cy="64807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2" name="矩形 4"/>
          <p:cNvSpPr>
            <a:spLocks noChangeArrowheads="1"/>
          </p:cNvSpPr>
          <p:nvPr/>
        </p:nvSpPr>
        <p:spPr bwMode="auto">
          <a:xfrm>
            <a:off x="1241578" y="5589240"/>
            <a:ext cx="189026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隔热盘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(Thermal PAD)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69" name="直接箭头连接符 8"/>
          <p:cNvCxnSpPr>
            <a:cxnSpLocks noChangeShapeType="1"/>
          </p:cNvCxnSpPr>
          <p:nvPr/>
        </p:nvCxnSpPr>
        <p:spPr bwMode="auto">
          <a:xfrm>
            <a:off x="2339752" y="2398237"/>
            <a:ext cx="712463" cy="114458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" name="矩形 4"/>
          <p:cNvSpPr>
            <a:spLocks noChangeArrowheads="1"/>
          </p:cNvSpPr>
          <p:nvPr/>
        </p:nvSpPr>
        <p:spPr bwMode="auto">
          <a:xfrm>
            <a:off x="1115323" y="2041103"/>
            <a:ext cx="180049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表面沉金（或铅锡）</a:t>
            </a:r>
          </a:p>
        </p:txBody>
      </p:sp>
    </p:spTree>
    <p:extLst>
      <p:ext uri="{BB962C8B-B14F-4D97-AF65-F5344CB8AC3E}">
        <p14:creationId xmlns:p14="http://schemas.microsoft.com/office/powerpoint/2010/main" val="3988578855"/>
      </p:ext>
    </p:extLst>
  </p:cSld>
  <p:clrMapOvr>
    <a:masterClrMapping/>
  </p:clrMapOvr>
  <p:transition>
    <p:wipe dir="d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74701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常用布线策略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入门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——Z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字走线法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8" name="图片 17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7192"/>
          <a:stretch/>
        </p:blipFill>
        <p:spPr>
          <a:xfrm>
            <a:off x="1331640" y="1694045"/>
            <a:ext cx="6408712" cy="3823187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411982" y="5589240"/>
            <a:ext cx="4520058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顶层、底层走线相互垂直，最大化布线空间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所有任意两点之间走“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Z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”字路径完成连接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076056" y="5589240"/>
            <a:ext cx="3897827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优点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：策略最简单，新手入门常用方法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缺点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：引入大量过孔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适用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：大量直插、通孔器件的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设计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672873"/>
      </p:ext>
    </p:extLst>
  </p:cSld>
  <p:clrMapOvr>
    <a:masterClrMapping/>
  </p:clrMapOvr>
  <p:transition>
    <p:wipe dir="d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74701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常用布线策略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进阶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——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单面走线法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23528" y="5589240"/>
            <a:ext cx="4520058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要点：</a:t>
            </a:r>
            <a:endParaRPr lang="en-US" altLang="zh-CN" sz="16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尽可能在元件面完成走线（如顶面）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尽可能保持底面完整性，并作为地平面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76056" y="5577730"/>
            <a:ext cx="3897827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优点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：过孔少，地平面相对完整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缺点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：复杂，对布局水平要求很高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适用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：表贴器件为主的双面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设计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2058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91" y="1916832"/>
            <a:ext cx="3310061" cy="3403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916832"/>
            <a:ext cx="3312368" cy="3418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5734343" y="3882534"/>
            <a:ext cx="128592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600" dirty="0">
                <a:solidFill>
                  <a:schemeClr val="bg1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完整地平面</a:t>
            </a:r>
          </a:p>
        </p:txBody>
      </p:sp>
    </p:spTree>
    <p:extLst>
      <p:ext uri="{BB962C8B-B14F-4D97-AF65-F5344CB8AC3E}">
        <p14:creationId xmlns:p14="http://schemas.microsoft.com/office/powerpoint/2010/main" val="2164476445"/>
      </p:ext>
    </p:extLst>
  </p:cSld>
  <p:clrMapOvr>
    <a:masterClrMapping/>
  </p:clrMapOvr>
  <p:transition>
    <p:wipe dir="d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34307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三、设计步骤和规范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747016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常用布线策略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 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单面板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36600" y="5589240"/>
            <a:ext cx="4855479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尽可能采用直插元件，留出布线空间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充分利用接插件的固定脚，作为地线跳线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实在布不通的局部，用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0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欧姆电阻或跳线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112" y="5577730"/>
            <a:ext cx="3096344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优点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：省钱！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缺点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：布局布线水平要求很高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适用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：成本要求苛刻的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PCB</a:t>
            </a:r>
          </a:p>
        </p:txBody>
      </p:sp>
      <p:pic>
        <p:nvPicPr>
          <p:cNvPr id="16" name="图片 15" descr="未标题-17.jpg"/>
          <p:cNvPicPr/>
          <p:nvPr/>
        </p:nvPicPr>
        <p:blipFill>
          <a:blip r:embed="rId3"/>
          <a:stretch>
            <a:fillRect/>
          </a:stretch>
        </p:blipFill>
        <p:spPr>
          <a:xfrm>
            <a:off x="998740" y="1680836"/>
            <a:ext cx="7101651" cy="383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37404"/>
      </p:ext>
    </p:extLst>
  </p:cSld>
  <p:clrMapOvr>
    <a:masterClrMapping/>
  </p:clrMapOvr>
  <p:transition>
    <p:wipe dir="d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1870001" y="508518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857834" y="58772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2" name="Rectangle 2"/>
          <p:cNvSpPr txBox="1">
            <a:spLocks noChangeArrowheads="1"/>
          </p:cNvSpPr>
          <p:nvPr/>
        </p:nvSpPr>
        <p:spPr bwMode="auto">
          <a:xfrm>
            <a:off x="5651500" y="115888"/>
            <a:ext cx="30829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charset="-122"/>
                <a:ea typeface="仿宋_GB231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  录</a:t>
            </a:r>
            <a:endParaRPr lang="en-US" altLang="zh-CN" sz="3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4" name="Rectangle 35"/>
          <p:cNvSpPr>
            <a:spLocks noChangeArrowheads="1"/>
          </p:cNvSpPr>
          <p:nvPr/>
        </p:nvSpPr>
        <p:spPr bwMode="auto">
          <a:xfrm>
            <a:off x="827584" y="1268760"/>
            <a:ext cx="4823916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设计的步骤和规范</a:t>
            </a:r>
          </a:p>
        </p:txBody>
      </p:sp>
      <p:sp>
        <p:nvSpPr>
          <p:cNvPr id="5126" name="Rectangle 35"/>
          <p:cNvSpPr>
            <a:spLocks noChangeArrowheads="1"/>
          </p:cNvSpPr>
          <p:nvPr/>
        </p:nvSpPr>
        <p:spPr bwMode="auto">
          <a:xfrm>
            <a:off x="2233438" y="2276872"/>
            <a:ext cx="4714825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准备工作</a:t>
            </a:r>
          </a:p>
        </p:txBody>
      </p:sp>
      <p:sp>
        <p:nvSpPr>
          <p:cNvPr id="7" name="Rectangle 35"/>
          <p:cNvSpPr>
            <a:spLocks noChangeArrowheads="1"/>
          </p:cNvSpPr>
          <p:nvPr/>
        </p:nvSpPr>
        <p:spPr bwMode="auto">
          <a:xfrm>
            <a:off x="2233439" y="3140968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原理图绘制</a:t>
            </a:r>
          </a:p>
        </p:txBody>
      </p:sp>
      <p:sp>
        <p:nvSpPr>
          <p:cNvPr id="2" name="右箭头 1"/>
          <p:cNvSpPr/>
          <p:nvPr/>
        </p:nvSpPr>
        <p:spPr>
          <a:xfrm>
            <a:off x="976214" y="5560392"/>
            <a:ext cx="72008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835696" y="1878360"/>
            <a:ext cx="0" cy="40156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35696" y="2581672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835696" y="3445768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835697" y="4309864"/>
            <a:ext cx="3977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2233440" y="4005064"/>
            <a:ext cx="4714824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布局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2195736" y="4797152"/>
            <a:ext cx="4752527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布线</a:t>
            </a:r>
          </a:p>
        </p:txBody>
      </p:sp>
      <p:sp>
        <p:nvSpPr>
          <p:cNvPr id="18" name="Rectangle 35"/>
          <p:cNvSpPr>
            <a:spLocks noChangeArrowheads="1"/>
          </p:cNvSpPr>
          <p:nvPr/>
        </p:nvSpPr>
        <p:spPr bwMode="auto">
          <a:xfrm>
            <a:off x="2221272" y="5589240"/>
            <a:ext cx="4726992" cy="6096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收尾工作</a:t>
            </a:r>
          </a:p>
        </p:txBody>
      </p:sp>
    </p:spTree>
    <p:extLst>
      <p:ext uri="{BB962C8B-B14F-4D97-AF65-F5344CB8AC3E}">
        <p14:creationId xmlns:p14="http://schemas.microsoft.com/office/powerpoint/2010/main" val="355180984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807560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设计规则检查（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DRC, Design Rule Check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27584" y="5376118"/>
            <a:ext cx="7632848" cy="1077218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必须检查的三项：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1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Electrical -&gt; Un-Routed Net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：未完成的布线的网络。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2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Electrical -&gt; Short-Circuit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：两个不同网络之间的短路。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3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Electrical -&gt; Clearance</a:t>
            </a:r>
            <a:r>
              <a:rPr lang="zh-CN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：安全间距不足的布线</a:t>
            </a:r>
          </a:p>
        </p:txBody>
      </p:sp>
      <p:pic>
        <p:nvPicPr>
          <p:cNvPr id="2078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96" y="4391720"/>
            <a:ext cx="2314575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7876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73"/>
          <a:stretch/>
        </p:blipFill>
        <p:spPr bwMode="auto">
          <a:xfrm>
            <a:off x="3491880" y="4391720"/>
            <a:ext cx="2305050" cy="930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/>
          </p:nvPr>
        </p:nvGraphicFramePr>
        <p:xfrm>
          <a:off x="864940" y="1844824"/>
          <a:ext cx="7334595" cy="2413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3" name="Visio" r:id="rId6" imgW="6021803" imgH="1977480" progId="Visio.Drawing.11">
                  <p:embed/>
                </p:oleObj>
              </mc:Choice>
              <mc:Fallback>
                <p:oleObj name="Visio" r:id="rId6" imgW="6021803" imgH="1977480" progId="Visio.Drawing.11">
                  <p:embed/>
                  <p:pic>
                    <p:nvPicPr>
                      <p:cNvPr id="13" name="对象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4940" y="1844824"/>
                        <a:ext cx="7334595" cy="241391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7879" name="Picture 7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59"/>
          <a:stretch/>
        </p:blipFill>
        <p:spPr bwMode="auto">
          <a:xfrm>
            <a:off x="6228184" y="4319712"/>
            <a:ext cx="2286000" cy="105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矩形 19"/>
          <p:cNvSpPr/>
          <p:nvPr/>
        </p:nvSpPr>
        <p:spPr>
          <a:xfrm>
            <a:off x="1403648" y="4958041"/>
            <a:ext cx="15119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Un-Routed Net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478747" y="4958041"/>
            <a:ext cx="1368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Short-Circuit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5940152" y="4895776"/>
            <a:ext cx="10743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Clearance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1883029"/>
      </p:ext>
    </p:extLst>
  </p:cSld>
  <p:clrMapOvr>
    <a:masterClrMapping/>
  </p:clrMapOvr>
  <p:transition>
    <p:wipe dir="d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807560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设计规则检查（</a:t>
            </a:r>
            <a:r>
              <a:rPr lang="en-US" altLang="zh-CN" sz="2400" dirty="0" err="1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DRC,Design</a:t>
            </a:r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Rule Check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67544" y="3977769"/>
            <a:ext cx="7632848" cy="1323439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建议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检查的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四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项：</a:t>
            </a: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4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Routing –&gt; Width: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检查线宽是否符合设定范围；</a:t>
            </a: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5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Routing –&gt; Routing Via Style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：检查过孔尺寸是否符合设定范围；</a:t>
            </a: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6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Placement –&gt;Component Clearance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：检查元件之间的间距是否足够；</a:t>
            </a:r>
          </a:p>
          <a:p>
            <a:pPr algn="l"/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7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SMT -&gt;SMD To Corner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：检查所有贴片器件引出线是否够长。</a:t>
            </a:r>
          </a:p>
        </p:txBody>
      </p:sp>
      <p:pic>
        <p:nvPicPr>
          <p:cNvPr id="2099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844824"/>
            <a:ext cx="2619375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99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306191"/>
            <a:ext cx="2400300" cy="126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99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454" y="1847850"/>
            <a:ext cx="2305050" cy="158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99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988840"/>
            <a:ext cx="1895475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/>
          <p:cNvSpPr/>
          <p:nvPr/>
        </p:nvSpPr>
        <p:spPr>
          <a:xfrm>
            <a:off x="827584" y="3429000"/>
            <a:ext cx="7403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Width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025414" y="3450486"/>
            <a:ext cx="9705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Via Style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812937" y="3450486"/>
            <a:ext cx="21515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Component Clearance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081385" y="3429000"/>
            <a:ext cx="15967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SMD To Corner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467544" y="5565269"/>
            <a:ext cx="7632848" cy="830997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algn="l"/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注意</a:t>
            </a:r>
            <a:r>
              <a:rPr lang="zh-CN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：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规则检查是建立在规则编辑器的基础上的！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切勿“削足适履”，试图修改规则来使得规则检查通过！</a:t>
            </a:r>
          </a:p>
        </p:txBody>
      </p:sp>
    </p:spTree>
    <p:extLst>
      <p:ext uri="{BB962C8B-B14F-4D97-AF65-F5344CB8AC3E}">
        <p14:creationId xmlns:p14="http://schemas.microsoft.com/office/powerpoint/2010/main" val="4059960530"/>
      </p:ext>
    </p:extLst>
  </p:cSld>
  <p:clrMapOvr>
    <a:masterClrMapping/>
  </p:clrMapOvr>
  <p:transition>
    <p:wipe dir="d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1" name="图片 20"/>
          <p:cNvPicPr/>
          <p:nvPr/>
        </p:nvPicPr>
        <p:blipFill rotWithShape="1">
          <a:blip r:embed="rId3"/>
          <a:srcRect b="7508"/>
          <a:stretch/>
        </p:blipFill>
        <p:spPr bwMode="auto">
          <a:xfrm>
            <a:off x="971600" y="2204864"/>
            <a:ext cx="3289544" cy="26850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图片 21"/>
          <p:cNvPicPr/>
          <p:nvPr/>
        </p:nvPicPr>
        <p:blipFill rotWithShape="1">
          <a:blip r:embed="rId4"/>
          <a:srcRect t="4389"/>
          <a:stretch/>
        </p:blipFill>
        <p:spPr bwMode="auto">
          <a:xfrm>
            <a:off x="5004048" y="2217886"/>
            <a:ext cx="3240360" cy="26589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1115616" y="5158933"/>
            <a:ext cx="314604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焊盘间的线，会给焊接质量的视觉检查带来困惑</a:t>
            </a:r>
          </a:p>
        </p:txBody>
      </p:sp>
      <p:sp>
        <p:nvSpPr>
          <p:cNvPr id="24" name="Rectangle 5"/>
          <p:cNvSpPr>
            <a:spLocks noChangeArrowheads="1"/>
          </p:cNvSpPr>
          <p:nvPr/>
        </p:nvSpPr>
        <p:spPr bwMode="auto">
          <a:xfrm>
            <a:off x="5364088" y="5307305"/>
            <a:ext cx="25763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修改后的焊盘间连接线</a:t>
            </a:r>
          </a:p>
        </p:txBody>
      </p:sp>
      <p:sp>
        <p:nvSpPr>
          <p:cNvPr id="26" name="矩形 25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表贴元件避免焊盘间的连线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27" name="直接箭头连接符 8"/>
          <p:cNvCxnSpPr>
            <a:cxnSpLocks noChangeShapeType="1"/>
          </p:cNvCxnSpPr>
          <p:nvPr/>
        </p:nvCxnSpPr>
        <p:spPr bwMode="auto">
          <a:xfrm flipH="1" flipV="1">
            <a:off x="2316837" y="3429000"/>
            <a:ext cx="598979" cy="1729934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" name="直接箭头连接符 8"/>
          <p:cNvCxnSpPr>
            <a:cxnSpLocks noChangeShapeType="1"/>
          </p:cNvCxnSpPr>
          <p:nvPr/>
        </p:nvCxnSpPr>
        <p:spPr bwMode="auto">
          <a:xfrm flipH="1" flipV="1">
            <a:off x="6324739" y="3946703"/>
            <a:ext cx="299488" cy="1360602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284509989"/>
      </p:ext>
    </p:extLst>
  </p:cSld>
  <p:clrMapOvr>
    <a:masterClrMapping/>
  </p:clrMapOvr>
  <p:transition>
    <p:wipe dir="d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316837" y="5402907"/>
            <a:ext cx="433496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确实需要连接的焊盘（如并联大电流）应整体连接并加阻焊桥</a:t>
            </a:r>
          </a:p>
        </p:txBody>
      </p:sp>
      <p:sp>
        <p:nvSpPr>
          <p:cNvPr id="26" name="矩形 25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表贴元件避免焊盘间的连线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27" name="直接箭头连接符 8"/>
          <p:cNvCxnSpPr>
            <a:cxnSpLocks noChangeShapeType="1"/>
          </p:cNvCxnSpPr>
          <p:nvPr/>
        </p:nvCxnSpPr>
        <p:spPr bwMode="auto">
          <a:xfrm flipH="1" flipV="1">
            <a:off x="2316837" y="3429000"/>
            <a:ext cx="598979" cy="1729934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16" y="2420888"/>
            <a:ext cx="4030837" cy="274513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3" t="13013" r="44062" b="21624"/>
          <a:stretch/>
        </p:blipFill>
        <p:spPr>
          <a:xfrm>
            <a:off x="4992652" y="2381438"/>
            <a:ext cx="3107740" cy="2760953"/>
          </a:xfrm>
          <a:prstGeom prst="rect">
            <a:avLst/>
          </a:prstGeom>
        </p:spPr>
      </p:pic>
      <p:sp>
        <p:nvSpPr>
          <p:cNvPr id="11" name="椭圆 10"/>
          <p:cNvSpPr/>
          <p:nvPr/>
        </p:nvSpPr>
        <p:spPr>
          <a:xfrm>
            <a:off x="6444208" y="2636912"/>
            <a:ext cx="1152128" cy="864096"/>
          </a:xfrm>
          <a:prstGeom prst="ellipse">
            <a:avLst/>
          </a:prstGeom>
          <a:noFill/>
          <a:ln w="57150"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726712"/>
      </p:ext>
    </p:extLst>
  </p:cSld>
  <p:clrMapOvr>
    <a:masterClrMapping/>
  </p:clrMapOvr>
  <p:transition>
    <p:wipe dir="d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4" name="Rectangle 5"/>
          <p:cNvSpPr>
            <a:spLocks noChangeArrowheads="1"/>
          </p:cNvSpPr>
          <p:nvPr/>
        </p:nvSpPr>
        <p:spPr bwMode="auto">
          <a:xfrm>
            <a:off x="5556869" y="4931876"/>
            <a:ext cx="211147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修改后的电路布线</a:t>
            </a:r>
          </a:p>
        </p:txBody>
      </p:sp>
      <p:pic>
        <p:nvPicPr>
          <p:cNvPr id="15" name="图片 14"/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6" y="2492896"/>
            <a:ext cx="3096344" cy="217688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433703" y="4937973"/>
            <a:ext cx="2509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焊接时，热应力下</a:t>
            </a:r>
            <a:r>
              <a:rPr lang="zh-CN" altLang="zh-CN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易断</a:t>
            </a:r>
            <a:endParaRPr lang="zh-CN" altLang="en-US" sz="18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pic>
        <p:nvPicPr>
          <p:cNvPr id="17" name="图片 16"/>
          <p:cNvPicPr/>
          <p:nvPr/>
        </p:nvPicPr>
        <p:blipFill>
          <a:blip r:embed="rId4"/>
          <a:stretch>
            <a:fillRect/>
          </a:stretch>
        </p:blipFill>
        <p:spPr>
          <a:xfrm>
            <a:off x="4765720" y="2492896"/>
            <a:ext cx="3273398" cy="2176884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B.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避免锐角连线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19" name="直接箭头连接符 8"/>
          <p:cNvCxnSpPr>
            <a:cxnSpLocks noChangeShapeType="1"/>
          </p:cNvCxnSpPr>
          <p:nvPr/>
        </p:nvCxnSpPr>
        <p:spPr bwMode="auto">
          <a:xfrm flipH="1" flipV="1">
            <a:off x="2911697" y="4005064"/>
            <a:ext cx="299488" cy="932909"/>
          </a:xfrm>
          <a:prstGeom prst="straightConnector1">
            <a:avLst/>
          </a:prstGeom>
          <a:noFill/>
          <a:ln w="31750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887037300"/>
      </p:ext>
    </p:extLst>
  </p:cSld>
  <p:clrMapOvr>
    <a:masterClrMapping/>
  </p:clrMapOvr>
  <p:transition>
    <p:wipe dir="d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4" name="Rectangle 5"/>
          <p:cNvSpPr>
            <a:spLocks noChangeArrowheads="1"/>
          </p:cNvSpPr>
          <p:nvPr/>
        </p:nvSpPr>
        <p:spPr bwMode="auto">
          <a:xfrm>
            <a:off x="5651650" y="5795972"/>
            <a:ext cx="28087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标号必须在器件轮廓之外</a:t>
            </a:r>
          </a:p>
        </p:txBody>
      </p:sp>
      <p:sp>
        <p:nvSpPr>
          <p:cNvPr id="8" name="矩形 7"/>
          <p:cNvSpPr/>
          <p:nvPr/>
        </p:nvSpPr>
        <p:spPr>
          <a:xfrm>
            <a:off x="539552" y="5795972"/>
            <a:ext cx="4475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标号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C1 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焊接完后被元件遮挡，检修时困惑</a:t>
            </a:r>
          </a:p>
        </p:txBody>
      </p:sp>
      <p:pic>
        <p:nvPicPr>
          <p:cNvPr id="2191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24" y="1988840"/>
            <a:ext cx="2068580" cy="3613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914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9"/>
          <a:stretch/>
        </p:blipFill>
        <p:spPr bwMode="auto">
          <a:xfrm>
            <a:off x="3661534" y="1988840"/>
            <a:ext cx="2016223" cy="362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91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13892" y="2732206"/>
            <a:ext cx="3612759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矩形 18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C.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注意标号被遮蔽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 flipV="1">
            <a:off x="6228184" y="4221089"/>
            <a:ext cx="144016" cy="1574883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3460330"/>
            <a:ext cx="891607" cy="670489"/>
          </a:xfrm>
          <a:prstGeom prst="rect">
            <a:avLst/>
          </a:prstGeom>
        </p:spPr>
      </p:pic>
      <p:sp>
        <p:nvSpPr>
          <p:cNvPr id="21" name="乘号 20"/>
          <p:cNvSpPr/>
          <p:nvPr/>
        </p:nvSpPr>
        <p:spPr>
          <a:xfrm>
            <a:off x="44992" y="3284984"/>
            <a:ext cx="638576" cy="98960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338521"/>
      </p:ext>
    </p:extLst>
  </p:cSld>
  <p:clrMapOvr>
    <a:masterClrMapping/>
  </p:clrMapOvr>
  <p:transition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638681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的内部结构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12" y="1903402"/>
            <a:ext cx="4689730" cy="17416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46256"/>
            <a:ext cx="4410691" cy="2191056"/>
          </a:xfrm>
          <a:prstGeom prst="rect">
            <a:avLst/>
          </a:prstGeom>
        </p:spPr>
      </p:pic>
      <p:sp>
        <p:nvSpPr>
          <p:cNvPr id="7" name="矩形 4"/>
          <p:cNvSpPr>
            <a:spLocks noChangeArrowheads="1"/>
          </p:cNvSpPr>
          <p:nvPr/>
        </p:nvSpPr>
        <p:spPr bwMode="auto">
          <a:xfrm>
            <a:off x="6030932" y="1825079"/>
            <a:ext cx="144142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顶层（信号线）</a:t>
            </a:r>
          </a:p>
        </p:txBody>
      </p:sp>
      <p:sp>
        <p:nvSpPr>
          <p:cNvPr id="8" name="矩形 4"/>
          <p:cNvSpPr>
            <a:spLocks noChangeArrowheads="1"/>
          </p:cNvSpPr>
          <p:nvPr/>
        </p:nvSpPr>
        <p:spPr bwMode="auto">
          <a:xfrm>
            <a:off x="6064046" y="3337247"/>
            <a:ext cx="14414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底层（信号线）</a:t>
            </a:r>
          </a:p>
        </p:txBody>
      </p:sp>
      <p:sp>
        <p:nvSpPr>
          <p:cNvPr id="9" name="矩形 4"/>
          <p:cNvSpPr>
            <a:spLocks noChangeArrowheads="1"/>
          </p:cNvSpPr>
          <p:nvPr/>
        </p:nvSpPr>
        <p:spPr bwMode="auto">
          <a:xfrm>
            <a:off x="6031269" y="2401143"/>
            <a:ext cx="180049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过孔（连接上下层）</a:t>
            </a:r>
          </a:p>
        </p:txBody>
      </p:sp>
      <p:sp>
        <p:nvSpPr>
          <p:cNvPr id="10" name="矩形 4"/>
          <p:cNvSpPr>
            <a:spLocks noChangeArrowheads="1"/>
          </p:cNvSpPr>
          <p:nvPr/>
        </p:nvSpPr>
        <p:spPr bwMode="auto">
          <a:xfrm>
            <a:off x="6031562" y="2879998"/>
            <a:ext cx="24288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电源层（完整平面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多层板）</a:t>
            </a:r>
          </a:p>
        </p:txBody>
      </p:sp>
      <p:cxnSp>
        <p:nvCxnSpPr>
          <p:cNvPr id="11" name="直接箭头连接符 8"/>
          <p:cNvCxnSpPr>
            <a:cxnSpLocks noChangeShapeType="1"/>
          </p:cNvCxnSpPr>
          <p:nvPr/>
        </p:nvCxnSpPr>
        <p:spPr bwMode="auto">
          <a:xfrm flipH="1">
            <a:off x="4519394" y="1992411"/>
            <a:ext cx="1544652" cy="284461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直接箭头连接符 8"/>
          <p:cNvCxnSpPr>
            <a:cxnSpLocks noChangeShapeType="1"/>
          </p:cNvCxnSpPr>
          <p:nvPr/>
        </p:nvCxnSpPr>
        <p:spPr bwMode="auto">
          <a:xfrm flipH="1">
            <a:off x="3511282" y="2533203"/>
            <a:ext cx="2624772" cy="142230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箭头连接符 8"/>
          <p:cNvCxnSpPr>
            <a:cxnSpLocks noChangeShapeType="1"/>
          </p:cNvCxnSpPr>
          <p:nvPr/>
        </p:nvCxnSpPr>
        <p:spPr bwMode="auto">
          <a:xfrm flipH="1" flipV="1">
            <a:off x="4447386" y="2774213"/>
            <a:ext cx="1690629" cy="271332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直接箭头连接符 8"/>
          <p:cNvCxnSpPr>
            <a:cxnSpLocks noChangeShapeType="1"/>
          </p:cNvCxnSpPr>
          <p:nvPr/>
        </p:nvCxnSpPr>
        <p:spPr bwMode="auto">
          <a:xfrm flipH="1">
            <a:off x="4447388" y="2879998"/>
            <a:ext cx="648070" cy="46615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箭头连接符 8"/>
          <p:cNvCxnSpPr>
            <a:cxnSpLocks noChangeShapeType="1"/>
          </p:cNvCxnSpPr>
          <p:nvPr/>
        </p:nvCxnSpPr>
        <p:spPr bwMode="auto">
          <a:xfrm flipH="1" flipV="1">
            <a:off x="4399487" y="3340984"/>
            <a:ext cx="1688669" cy="135666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矩形 4"/>
          <p:cNvSpPr>
            <a:spLocks noChangeArrowheads="1"/>
          </p:cNvSpPr>
          <p:nvPr/>
        </p:nvSpPr>
        <p:spPr bwMode="auto">
          <a:xfrm>
            <a:off x="1798915" y="6226324"/>
            <a:ext cx="162095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六层电路板的结构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54898" y="4005064"/>
            <a:ext cx="90891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88" t="-1236" r="1488" b="15634"/>
          <a:stretch/>
        </p:blipFill>
        <p:spPr>
          <a:xfrm>
            <a:off x="5173475" y="4005064"/>
            <a:ext cx="3646997" cy="2079184"/>
          </a:xfrm>
          <a:prstGeom prst="rect">
            <a:avLst/>
          </a:prstGeom>
        </p:spPr>
      </p:pic>
      <p:sp>
        <p:nvSpPr>
          <p:cNvPr id="32" name="矩形 4"/>
          <p:cNvSpPr>
            <a:spLocks noChangeArrowheads="1"/>
          </p:cNvSpPr>
          <p:nvPr/>
        </p:nvSpPr>
        <p:spPr bwMode="auto">
          <a:xfrm>
            <a:off x="5715440" y="6217567"/>
            <a:ext cx="24288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多层电路板及盲孔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埋孔结构</a:t>
            </a:r>
          </a:p>
        </p:txBody>
      </p:sp>
      <p:sp>
        <p:nvSpPr>
          <p:cNvPr id="33" name="矩形 4"/>
          <p:cNvSpPr>
            <a:spLocks noChangeArrowheads="1"/>
          </p:cNvSpPr>
          <p:nvPr/>
        </p:nvSpPr>
        <p:spPr bwMode="auto">
          <a:xfrm>
            <a:off x="1817643" y="3697287"/>
            <a:ext cx="189026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双层</a:t>
            </a:r>
            <a:r>
              <a:rPr lang="en-US" altLang="zh-CN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/</a:t>
            </a:r>
            <a:r>
              <a:rPr lang="zh-CN" altLang="en-US" sz="1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四层电路板结构</a:t>
            </a:r>
          </a:p>
        </p:txBody>
      </p:sp>
    </p:spTree>
    <p:extLst>
      <p:ext uri="{BB962C8B-B14F-4D97-AF65-F5344CB8AC3E}">
        <p14:creationId xmlns:p14="http://schemas.microsoft.com/office/powerpoint/2010/main" val="1980155160"/>
      </p:ext>
    </p:extLst>
  </p:cSld>
  <p:clrMapOvr>
    <a:masterClrMapping/>
  </p:clrMapOvr>
  <p:transition>
    <p:wipe dir="d"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23528" y="5589696"/>
            <a:ext cx="2741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焊盘是裸露的，无法印字</a:t>
            </a:r>
          </a:p>
        </p:txBody>
      </p:sp>
      <p:pic>
        <p:nvPicPr>
          <p:cNvPr id="2201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68" y="2060848"/>
            <a:ext cx="2592288" cy="3384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016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195" y="2039127"/>
            <a:ext cx="2628056" cy="33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0164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6"/>
          <a:stretch/>
        </p:blipFill>
        <p:spPr bwMode="auto">
          <a:xfrm>
            <a:off x="6283859" y="2039126"/>
            <a:ext cx="2464605" cy="33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6660232" y="5589240"/>
            <a:ext cx="164660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66675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修改后的字符</a:t>
            </a:r>
          </a:p>
        </p:txBody>
      </p:sp>
      <p:sp>
        <p:nvSpPr>
          <p:cNvPr id="19" name="矩形 18"/>
          <p:cNvSpPr/>
          <p:nvPr/>
        </p:nvSpPr>
        <p:spPr>
          <a:xfrm>
            <a:off x="3486728" y="5589240"/>
            <a:ext cx="2741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实际效果，文字被“切”</a:t>
            </a:r>
          </a:p>
        </p:txBody>
      </p:sp>
      <p:sp>
        <p:nvSpPr>
          <p:cNvPr id="20" name="矩形 19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D.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注意字符和焊盘的冲突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611346"/>
      </p:ext>
    </p:extLst>
  </p:cSld>
  <p:clrMapOvr>
    <a:masterClrMapping/>
  </p:clrMapOvr>
  <p:transition>
    <p:wipe dir="d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9616" y="5530006"/>
            <a:ext cx="55666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R3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两侧出现粗细差异太大，加热不均匀可能引起翘起</a:t>
            </a:r>
            <a:endParaRPr lang="en-US" altLang="zh-CN" sz="18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（学名：曼哈顿现象；业界俗称“立碑”现象）</a:t>
            </a:r>
          </a:p>
        </p:txBody>
      </p:sp>
      <p:pic>
        <p:nvPicPr>
          <p:cNvPr id="2211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333" y="1916831"/>
            <a:ext cx="1969083" cy="3329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矩形 31"/>
          <p:cNvSpPr/>
          <p:nvPr/>
        </p:nvSpPr>
        <p:spPr>
          <a:xfrm>
            <a:off x="6563357" y="5548212"/>
            <a:ext cx="1584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修改后</a:t>
            </a:r>
          </a:p>
        </p:txBody>
      </p:sp>
      <p:pic>
        <p:nvPicPr>
          <p:cNvPr id="22119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16832"/>
            <a:ext cx="1887213" cy="3246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矩形 33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E.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细小零件避免出线粗细差异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874" t="53386"/>
          <a:stretch/>
        </p:blipFill>
        <p:spPr>
          <a:xfrm>
            <a:off x="3333750" y="3573016"/>
            <a:ext cx="2750418" cy="1656128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5" t="55248" r="47499" b="-1862"/>
          <a:stretch/>
        </p:blipFill>
        <p:spPr>
          <a:xfrm>
            <a:off x="3275856" y="1916888"/>
            <a:ext cx="2750418" cy="165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410215"/>
      </p:ext>
    </p:extLst>
  </p:cSld>
  <p:clrMapOvr>
    <a:masterClrMapping/>
  </p:clrMapOvr>
  <p:transition>
    <p:wipe dir="d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其他细节的检查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635896" y="1196752"/>
            <a:ext cx="4896544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F. 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热风空隙</a:t>
            </a:r>
            <a:endParaRPr lang="en-US" altLang="zh-CN" dirty="0">
              <a:solidFill>
                <a:srgbClr val="FF0000"/>
              </a:solidFill>
              <a:latin typeface="Times New Roman" charset="0"/>
              <a:ea typeface="黑体" pitchFamily="2" charset="-122"/>
            </a:endParaRPr>
          </a:p>
        </p:txBody>
      </p:sp>
      <p:pic>
        <p:nvPicPr>
          <p:cNvPr id="22119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604" y="2275956"/>
            <a:ext cx="4248472" cy="302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直接箭头连接符 8"/>
          <p:cNvCxnSpPr>
            <a:cxnSpLocks noChangeShapeType="1"/>
          </p:cNvCxnSpPr>
          <p:nvPr/>
        </p:nvCxnSpPr>
        <p:spPr bwMode="auto">
          <a:xfrm>
            <a:off x="1411576" y="3140052"/>
            <a:ext cx="1552059" cy="79300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直接箭头连接符 8"/>
          <p:cNvCxnSpPr>
            <a:cxnSpLocks noChangeShapeType="1"/>
          </p:cNvCxnSpPr>
          <p:nvPr/>
        </p:nvCxnSpPr>
        <p:spPr bwMode="auto">
          <a:xfrm flipH="1">
            <a:off x="5034812" y="3356992"/>
            <a:ext cx="1161255" cy="793004"/>
          </a:xfrm>
          <a:prstGeom prst="straightConnector1">
            <a:avLst/>
          </a:prstGeom>
          <a:noFill/>
          <a:ln w="3175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矩形 22"/>
          <p:cNvSpPr/>
          <p:nvPr/>
        </p:nvSpPr>
        <p:spPr>
          <a:xfrm>
            <a:off x="651451" y="2852936"/>
            <a:ext cx="656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热风缝隙</a:t>
            </a:r>
          </a:p>
        </p:txBody>
      </p:sp>
      <p:sp>
        <p:nvSpPr>
          <p:cNvPr id="24" name="矩形 23"/>
          <p:cNvSpPr/>
          <p:nvPr/>
        </p:nvSpPr>
        <p:spPr>
          <a:xfrm>
            <a:off x="6260147" y="2998693"/>
            <a:ext cx="656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热风缝隙</a:t>
            </a:r>
          </a:p>
        </p:txBody>
      </p:sp>
      <p:sp>
        <p:nvSpPr>
          <p:cNvPr id="26" name="矩形 25"/>
          <p:cNvSpPr/>
          <p:nvPr/>
        </p:nvSpPr>
        <p:spPr>
          <a:xfrm>
            <a:off x="765824" y="5637177"/>
            <a:ext cx="76226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高大的表面贴装元件，可能会遮挡回流焊的热风，造成局部加热不足虚焊</a:t>
            </a:r>
            <a:endParaRPr lang="en-US" altLang="zh-CN" sz="18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不得过于紧密地排布</a:t>
            </a:r>
          </a:p>
        </p:txBody>
      </p:sp>
      <p:pic>
        <p:nvPicPr>
          <p:cNvPr id="2375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204864"/>
            <a:ext cx="1728192" cy="1735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矩形 18"/>
          <p:cNvSpPr/>
          <p:nvPr/>
        </p:nvSpPr>
        <p:spPr>
          <a:xfrm>
            <a:off x="7164289" y="4161854"/>
            <a:ext cx="17281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视频：</a:t>
            </a:r>
            <a:endParaRPr lang="en-US" altLang="zh-CN" sz="18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左右焊盘加热不均匀的后果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916147" y="1700808"/>
            <a:ext cx="0" cy="36724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35595"/>
      </p:ext>
    </p:extLst>
  </p:cSld>
  <p:clrMapOvr>
    <a:masterClrMapping/>
  </p:clrMapOvr>
  <p:transition>
    <p:wipe dir="d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2909827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生成装配图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6" name="图片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676322"/>
            <a:ext cx="6792282" cy="4128942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835696" y="5590981"/>
            <a:ext cx="57685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若严格按照规范进行标注，</a:t>
            </a:r>
            <a:endParaRPr lang="en-US" altLang="zh-CN" sz="1800" dirty="0">
              <a:solidFill>
                <a:srgbClr val="FF0000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打印顶标层（</a:t>
            </a:r>
            <a:r>
              <a:rPr lang="en-US" altLang="zh-CN" sz="1800" dirty="0" err="1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TopOverlay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）即可作为装配图使用</a:t>
            </a:r>
          </a:p>
        </p:txBody>
      </p:sp>
    </p:spTree>
    <p:extLst>
      <p:ext uri="{BB962C8B-B14F-4D97-AF65-F5344CB8AC3E}">
        <p14:creationId xmlns:p14="http://schemas.microsoft.com/office/powerpoint/2010/main" val="2872763075"/>
      </p:ext>
    </p:extLst>
  </p:cSld>
  <p:clrMapOvr>
    <a:masterClrMapping/>
  </p:clrMapOvr>
  <p:transition>
    <p:wipe dir="d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677757" y="44450"/>
            <a:ext cx="27093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设计步骤和规范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600848" y="1124744"/>
            <a:ext cx="6923480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准备物料单</a:t>
            </a:r>
            <a:r>
              <a:rPr lang="zh-CN" altLang="en-US" sz="2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BOM</a:t>
            </a:r>
            <a:r>
              <a:rPr lang="zh-CN" altLang="en-US" sz="2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</a:t>
            </a:r>
            <a:r>
              <a:rPr lang="en-US" altLang="zh-CN" sz="2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Bill of Material</a:t>
            </a:r>
            <a:r>
              <a:rPr lang="zh-CN" altLang="en-US" sz="24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）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222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48" y="1700808"/>
            <a:ext cx="8075608" cy="4295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矩形 10"/>
          <p:cNvSpPr/>
          <p:nvPr/>
        </p:nvSpPr>
        <p:spPr>
          <a:xfrm>
            <a:off x="995308" y="5981218"/>
            <a:ext cx="72491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推荐这种</a:t>
            </a:r>
            <a:r>
              <a:rPr lang="en-US" altLang="zh-CN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BOM</a:t>
            </a: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单格式，既可作为装配使用，也可作为采购用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4670946"/>
      </p:ext>
    </p:extLst>
  </p:cSld>
  <p:clrMapOvr>
    <a:masterClrMapping/>
  </p:clrMapOvr>
  <p:transition>
    <p:wipe dir="d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971600" y="2564904"/>
            <a:ext cx="8065269" cy="1347044"/>
          </a:xfrm>
        </p:spPr>
        <p:txBody>
          <a:bodyPr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60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谢  谢！</a:t>
            </a:r>
            <a:endParaRPr lang="zh-CN" altLang="en-US" sz="28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099" name="灯片编号占位符 3"/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仿宋_GB2312" pitchFamily="49" charset="-122"/>
                <a:ea typeface="仿宋_GB2312" pitchFamily="49" charset="-122"/>
              </a:defRPr>
            </a:lvl9pPr>
          </a:lstStyle>
          <a:p>
            <a:fld id="{5CA15F17-FC48-4ED6-8880-9AD1FFCCED90}" type="slidenum">
              <a:rPr lang="zh-CN" altLang="en-US" sz="1200" b="0" smtClean="0">
                <a:solidFill>
                  <a:srgbClr val="898989"/>
                </a:solidFill>
                <a:latin typeface="Calibri" pitchFamily="34" charset="0"/>
                <a:ea typeface="宋体" charset="-122"/>
              </a:rPr>
              <a:pPr/>
              <a:t>75</a:t>
            </a:fld>
            <a:endParaRPr lang="zh-CN" altLang="en-US" sz="1200" b="0">
              <a:solidFill>
                <a:srgbClr val="898989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5683076" y="0"/>
            <a:ext cx="3492500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谢 谢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52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7"/>
    </mc:Choice>
    <mc:Fallback xmlns="">
      <p:transition spd="slow" advTm="1425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638681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的内部结构</a:t>
            </a:r>
          </a:p>
        </p:txBody>
      </p:sp>
      <p:sp>
        <p:nvSpPr>
          <p:cNvPr id="25" name="矩形 4"/>
          <p:cNvSpPr>
            <a:spLocks noChangeArrowheads="1"/>
          </p:cNvSpPr>
          <p:nvPr/>
        </p:nvSpPr>
        <p:spPr bwMode="auto">
          <a:xfrm>
            <a:off x="906923" y="6011996"/>
            <a:ext cx="752000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工艺费：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通孔板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&lt;1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阶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HDI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板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&lt;2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阶叠孔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HDI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板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&lt; 2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阶错孔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HDI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板</a:t>
            </a:r>
            <a:r>
              <a:rPr lang="en-US" altLang="zh-CN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&lt;</a:t>
            </a:r>
            <a:r>
              <a:rPr lang="zh-CN" altLang="en-US" sz="18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任意层互联板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844824"/>
            <a:ext cx="6421875" cy="402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37528"/>
      </p:ext>
    </p:extLst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矩形 1"/>
          <p:cNvSpPr>
            <a:spLocks noChangeArrowheads="1"/>
          </p:cNvSpPr>
          <p:nvPr/>
        </p:nvSpPr>
        <p:spPr bwMode="auto">
          <a:xfrm>
            <a:off x="5940425" y="44450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800" dirty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基础知识</a:t>
            </a:r>
            <a:endParaRPr lang="en-US" altLang="ko-KR" sz="2800" dirty="0">
              <a:solidFill>
                <a:schemeClr val="bg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561446" y="1199704"/>
            <a:ext cx="3722522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PCB</a:t>
            </a:r>
            <a:r>
              <a:rPr lang="zh-CN" altLang="en-US" sz="240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易混淆的概念</a:t>
            </a:r>
          </a:p>
        </p:txBody>
      </p:sp>
      <p:sp>
        <p:nvSpPr>
          <p:cNvPr id="20" name="矩形 19"/>
          <p:cNvSpPr/>
          <p:nvPr/>
        </p:nvSpPr>
        <p:spPr>
          <a:xfrm>
            <a:off x="4427984" y="1261259"/>
            <a:ext cx="3888432" cy="400110"/>
          </a:xfrm>
          <a:prstGeom prst="rect">
            <a:avLst/>
          </a:prstGeom>
          <a:solidFill>
            <a:srgbClr val="FEE3D2"/>
          </a:solidFill>
        </p:spPr>
        <p:txBody>
          <a:bodyPr wrap="square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A. 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过孔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(Via)</a:t>
            </a:r>
            <a:r>
              <a:rPr lang="zh-CN" altLang="en-US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和焊盘</a:t>
            </a:r>
            <a:r>
              <a:rPr lang="en-US" altLang="zh-CN" dirty="0">
                <a:solidFill>
                  <a:srgbClr val="FF0000"/>
                </a:solidFill>
                <a:latin typeface="Times New Roman" charset="0"/>
                <a:ea typeface="黑体" pitchFamily="2" charset="-122"/>
              </a:rPr>
              <a:t>(Pad)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2699792" y="2132856"/>
            <a:ext cx="0" cy="3528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19" y="2204864"/>
            <a:ext cx="1944388" cy="1490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0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2" t="10124" r="5939" b="14363"/>
          <a:stretch/>
        </p:blipFill>
        <p:spPr bwMode="auto">
          <a:xfrm>
            <a:off x="2834952" y="2204864"/>
            <a:ext cx="5913512" cy="2095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456598" y="4080768"/>
            <a:ext cx="1966110" cy="1868512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过孔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(Via)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作为导线换层的连通器使用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只能是圆形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必须是镀孔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必须在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Multi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</p:txBody>
      </p:sp>
      <p:sp>
        <p:nvSpPr>
          <p:cNvPr id="29" name="Rectangle 3"/>
          <p:cNvSpPr>
            <a:spLocks noChangeArrowheads="1"/>
          </p:cNvSpPr>
          <p:nvPr/>
        </p:nvSpPr>
        <p:spPr bwMode="auto">
          <a:xfrm>
            <a:off x="3059832" y="4509120"/>
            <a:ext cx="5688632" cy="1512168"/>
          </a:xfrm>
          <a:prstGeom prst="rect">
            <a:avLst/>
          </a:prstGeom>
          <a:solidFill>
            <a:srgbClr val="FEE3D2"/>
          </a:solidFill>
          <a:ln>
            <a:noFill/>
          </a:ln>
        </p:spPr>
        <p:txBody>
          <a:bodyPr wrap="square">
            <a:noAutofit/>
          </a:bodyPr>
          <a:lstStyle/>
          <a:p>
            <a:pPr eaLnBrk="0" hangingPunct="0">
              <a:spcBef>
                <a:spcPct val="20000"/>
              </a:spcBef>
            </a:pP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焊盘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(Pad)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形状灵活的多：圆、椭圆、方形、长条、八边形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可选镀孔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连接孔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 / 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非镀孔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作为固定孔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可开异型孔，便于插入特殊扁平针脚元件</a:t>
            </a:r>
            <a:endParaRPr lang="en-US" altLang="zh-CN" sz="1600" dirty="0">
              <a:solidFill>
                <a:srgbClr val="0000FF"/>
              </a:solidFill>
              <a:latin typeface="Times New Roman" pitchFamily="18" charset="0"/>
              <a:ea typeface="黑体" pitchFamily="49" charset="-122"/>
              <a:cs typeface="Times New Roman" pitchFamily="18" charset="0"/>
            </a:endParaRPr>
          </a:p>
          <a:p>
            <a:pPr marL="285750" indent="-285750" algn="l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可以在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Multi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层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直插件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，也可单层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(SMD</a:t>
            </a:r>
            <a:r>
              <a:rPr lang="zh-CN" altLang="en-US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元件</a:t>
            </a:r>
            <a:r>
              <a:rPr lang="en-US" altLang="zh-CN" sz="1600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7203741"/>
      </p:ext>
    </p:extLst>
  </p:cSld>
  <p:clrMapOvr>
    <a:masterClrMapping/>
  </p:clrMapOvr>
  <p:transition>
    <p:wipe dir="d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21738</TotalTime>
  <Words>4671</Words>
  <Application>Microsoft Office PowerPoint</Application>
  <PresentationFormat>全屏显示(4:3)</PresentationFormat>
  <Paragraphs>721</Paragraphs>
  <Slides>75</Slides>
  <Notes>61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75</vt:i4>
      </vt:variant>
    </vt:vector>
  </HeadingPairs>
  <TitlesOfParts>
    <vt:vector size="85" baseType="lpstr">
      <vt:lpstr>仿宋_GB2312</vt:lpstr>
      <vt:lpstr>黑体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Visio</vt:lpstr>
      <vt:lpstr>工程概论III</vt:lpstr>
      <vt:lpstr>第五讲 印制板电路设计和制造技术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  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李卫帮</dc:creator>
  <cp:lastModifiedBy>Administrator</cp:lastModifiedBy>
  <cp:revision>1779</cp:revision>
  <dcterms:created xsi:type="dcterms:W3CDTF">2014-04-29T08:12:32Z</dcterms:created>
  <dcterms:modified xsi:type="dcterms:W3CDTF">2022-09-29T16:11:55Z</dcterms:modified>
</cp:coreProperties>
</file>